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0" r:id="rId5"/>
    <p:sldMasterId id="2147483652" r:id="rId6"/>
    <p:sldMasterId id="2147483656" r:id="rId7"/>
  </p:sldMasterIdLst>
  <p:notesMasterIdLst>
    <p:notesMasterId r:id="rId27"/>
  </p:notesMasterIdLst>
  <p:handoutMasterIdLst>
    <p:handoutMasterId r:id="rId28"/>
  </p:handoutMasterIdLst>
  <p:sldIdLst>
    <p:sldId id="257" r:id="rId8"/>
    <p:sldId id="260" r:id="rId9"/>
    <p:sldId id="265" r:id="rId10"/>
    <p:sldId id="270" r:id="rId11"/>
    <p:sldId id="271" r:id="rId12"/>
    <p:sldId id="275" r:id="rId13"/>
    <p:sldId id="273" r:id="rId14"/>
    <p:sldId id="274" r:id="rId15"/>
    <p:sldId id="276" r:id="rId16"/>
    <p:sldId id="277" r:id="rId17"/>
    <p:sldId id="278" r:id="rId18"/>
    <p:sldId id="279" r:id="rId19"/>
    <p:sldId id="280" r:id="rId20"/>
    <p:sldId id="281" r:id="rId21"/>
    <p:sldId id="285" r:id="rId22"/>
    <p:sldId id="284" r:id="rId23"/>
    <p:sldId id="283" r:id="rId24"/>
    <p:sldId id="282" r:id="rId25"/>
    <p:sldId id="286"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412BCE-C885-49D1-8CBD-402BD9B7F620}" v="37" dt="2025-06-02T08:57:08.990"/>
  </p1510:revLst>
</p1510:revInfo>
</file>

<file path=ppt/tableStyles.xml><?xml version="1.0" encoding="utf-8"?>
<a:tblStyleLst xmlns:a="http://schemas.openxmlformats.org/drawingml/2006/main" def="{5C22544A-7EE6-4342-B048-85BDC9FD1C3A}">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39" autoAdjust="0"/>
    <p:restoredTop sz="76993" autoAdjust="0"/>
  </p:normalViewPr>
  <p:slideViewPr>
    <p:cSldViewPr snapToGrid="0">
      <p:cViewPr varScale="1">
        <p:scale>
          <a:sx n="77" d="100"/>
          <a:sy n="77" d="100"/>
        </p:scale>
        <p:origin x="2052" y="294"/>
      </p:cViewPr>
      <p:guideLst/>
    </p:cSldViewPr>
  </p:slideViewPr>
  <p:outlineViewPr>
    <p:cViewPr>
      <p:scale>
        <a:sx n="33" d="100"/>
        <a:sy n="33" d="100"/>
      </p:scale>
      <p:origin x="0" y="-1238"/>
    </p:cViewPr>
  </p:outlineViewPr>
  <p:notesTextViewPr>
    <p:cViewPr>
      <p:scale>
        <a:sx n="3" d="2"/>
        <a:sy n="3" d="2"/>
      </p:scale>
      <p:origin x="0" y="0"/>
    </p:cViewPr>
  </p:notesTextViewPr>
  <p:notesViewPr>
    <p:cSldViewPr snapToGrid="0">
      <p:cViewPr varScale="1">
        <p:scale>
          <a:sx n="150" d="100"/>
          <a:sy n="150" d="100"/>
        </p:scale>
        <p:origin x="4744" y="1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microsoft.com/office/2015/10/relationships/revisionInfo" Target="revisionInfo.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 SPD" userId="41c01d01b32d8f4d" providerId="LiveId" clId="{72412BCE-C885-49D1-8CBD-402BD9B7F620}"/>
    <pc:docChg chg="undo custSel delSld modSld">
      <pc:chgData name="Sam SPD" userId="41c01d01b32d8f4d" providerId="LiveId" clId="{72412BCE-C885-49D1-8CBD-402BD9B7F620}" dt="2025-06-02T09:15:31.439" v="152" actId="47"/>
      <pc:docMkLst>
        <pc:docMk/>
      </pc:docMkLst>
      <pc:sldChg chg="addSp delSp modSp mod">
        <pc:chgData name="Sam SPD" userId="41c01d01b32d8f4d" providerId="LiveId" clId="{72412BCE-C885-49D1-8CBD-402BD9B7F620}" dt="2025-06-02T09:02:32.442" v="122" actId="170"/>
        <pc:sldMkLst>
          <pc:docMk/>
          <pc:sldMk cId="559350988" sldId="257"/>
        </pc:sldMkLst>
        <pc:spChg chg="add mod">
          <ac:chgData name="Sam SPD" userId="41c01d01b32d8f4d" providerId="LiveId" clId="{72412BCE-C885-49D1-8CBD-402BD9B7F620}" dt="2025-06-02T08:53:02.007" v="5" actId="208"/>
          <ac:spMkLst>
            <pc:docMk/>
            <pc:sldMk cId="559350988" sldId="257"/>
            <ac:spMk id="2" creationId="{1F34B001-85F2-EF2C-0086-9C0FA04774B1}"/>
          </ac:spMkLst>
        </pc:spChg>
        <pc:spChg chg="add mod">
          <ac:chgData name="Sam SPD" userId="41c01d01b32d8f4d" providerId="LiveId" clId="{72412BCE-C885-49D1-8CBD-402BD9B7F620}" dt="2025-06-02T08:53:13.026" v="8" actId="208"/>
          <ac:spMkLst>
            <pc:docMk/>
            <pc:sldMk cId="559350988" sldId="257"/>
            <ac:spMk id="4" creationId="{A6FE5726-9323-486F-11E3-FBA334CE7D2F}"/>
          </ac:spMkLst>
        </pc:spChg>
        <pc:spChg chg="add mod">
          <ac:chgData name="Sam SPD" userId="41c01d01b32d8f4d" providerId="LiveId" clId="{72412BCE-C885-49D1-8CBD-402BD9B7F620}" dt="2025-06-02T08:53:38.028" v="15" actId="208"/>
          <ac:spMkLst>
            <pc:docMk/>
            <pc:sldMk cId="559350988" sldId="257"/>
            <ac:spMk id="5" creationId="{AC8AD155-0C3D-3805-4497-6A9F3246851A}"/>
          </ac:spMkLst>
        </pc:spChg>
        <pc:spChg chg="mod ord">
          <ac:chgData name="Sam SPD" userId="41c01d01b32d8f4d" providerId="LiveId" clId="{72412BCE-C885-49D1-8CBD-402BD9B7F620}" dt="2025-06-02T09:02:32.442" v="122" actId="170"/>
          <ac:spMkLst>
            <pc:docMk/>
            <pc:sldMk cId="559350988" sldId="257"/>
            <ac:spMk id="12" creationId="{6F045003-9BAC-9695-29B5-9CBF18897D26}"/>
          </ac:spMkLst>
        </pc:spChg>
        <pc:picChg chg="del">
          <ac:chgData name="Sam SPD" userId="41c01d01b32d8f4d" providerId="LiveId" clId="{72412BCE-C885-49D1-8CBD-402BD9B7F620}" dt="2025-06-02T08:52:51.458" v="2" actId="478"/>
          <ac:picMkLst>
            <pc:docMk/>
            <pc:sldMk cId="559350988" sldId="257"/>
            <ac:picMk id="3" creationId="{47450EA6-944A-738A-C944-9C19F8CA5F0F}"/>
          </ac:picMkLst>
        </pc:picChg>
        <pc:picChg chg="add mod">
          <ac:chgData name="Sam SPD" userId="41c01d01b32d8f4d" providerId="LiveId" clId="{72412BCE-C885-49D1-8CBD-402BD9B7F620}" dt="2025-06-02T08:54:21.607" v="19" actId="1076"/>
          <ac:picMkLst>
            <pc:docMk/>
            <pc:sldMk cId="559350988" sldId="257"/>
            <ac:picMk id="7" creationId="{7B56A636-C241-482F-E026-00C21790F8FD}"/>
          </ac:picMkLst>
        </pc:picChg>
      </pc:sldChg>
      <pc:sldChg chg="addSp modSp del mod">
        <pc:chgData name="Sam SPD" userId="41c01d01b32d8f4d" providerId="LiveId" clId="{72412BCE-C885-49D1-8CBD-402BD9B7F620}" dt="2025-06-02T09:14:46.353" v="151" actId="47"/>
        <pc:sldMkLst>
          <pc:docMk/>
          <pc:sldMk cId="1479195040" sldId="259"/>
        </pc:sldMkLst>
        <pc:spChg chg="mod">
          <ac:chgData name="Sam SPD" userId="41c01d01b32d8f4d" providerId="LiveId" clId="{72412BCE-C885-49D1-8CBD-402BD9B7F620}" dt="2025-06-02T08:57:33.525" v="82" actId="6549"/>
          <ac:spMkLst>
            <pc:docMk/>
            <pc:sldMk cId="1479195040" sldId="259"/>
            <ac:spMk id="3" creationId="{363100C8-8AD6-BAE9-94B4-48C4B2164CCE}"/>
          </ac:spMkLst>
        </pc:spChg>
        <pc:spChg chg="add mod">
          <ac:chgData name="Sam SPD" userId="41c01d01b32d8f4d" providerId="LiveId" clId="{72412BCE-C885-49D1-8CBD-402BD9B7F620}" dt="2025-06-02T08:56:38.438" v="73" actId="208"/>
          <ac:spMkLst>
            <pc:docMk/>
            <pc:sldMk cId="1479195040" sldId="259"/>
            <ac:spMk id="4" creationId="{3A9183AD-646C-588F-9D60-E5056C75ABDB}"/>
          </ac:spMkLst>
        </pc:spChg>
      </pc:sldChg>
      <pc:sldChg chg="addSp delSp modSp mod">
        <pc:chgData name="Sam SPD" userId="41c01d01b32d8f4d" providerId="LiveId" clId="{72412BCE-C885-49D1-8CBD-402BD9B7F620}" dt="2025-06-02T08:55:55.647" v="55"/>
        <pc:sldMkLst>
          <pc:docMk/>
          <pc:sldMk cId="454790763" sldId="260"/>
        </pc:sldMkLst>
        <pc:spChg chg="add mod">
          <ac:chgData name="Sam SPD" userId="41c01d01b32d8f4d" providerId="LiveId" clId="{72412BCE-C885-49D1-8CBD-402BD9B7F620}" dt="2025-06-02T08:55:55.647" v="55"/>
          <ac:spMkLst>
            <pc:docMk/>
            <pc:sldMk cId="454790763" sldId="260"/>
            <ac:spMk id="6" creationId="{D08FC39E-80AE-E08B-B3A7-CC67F263954B}"/>
          </ac:spMkLst>
        </pc:spChg>
        <pc:picChg chg="del">
          <ac:chgData name="Sam SPD" userId="41c01d01b32d8f4d" providerId="LiveId" clId="{72412BCE-C885-49D1-8CBD-402BD9B7F620}" dt="2025-06-02T08:54:40.030" v="23" actId="478"/>
          <ac:picMkLst>
            <pc:docMk/>
            <pc:sldMk cId="454790763" sldId="260"/>
            <ac:picMk id="3" creationId="{E9ABBF76-EFCE-4F93-3E93-BB5199DE9BCB}"/>
          </ac:picMkLst>
        </pc:picChg>
        <pc:picChg chg="add mod">
          <ac:chgData name="Sam SPD" userId="41c01d01b32d8f4d" providerId="LiveId" clId="{72412BCE-C885-49D1-8CBD-402BD9B7F620}" dt="2025-06-02T08:55:20.704" v="38"/>
          <ac:picMkLst>
            <pc:docMk/>
            <pc:sldMk cId="454790763" sldId="260"/>
            <ac:picMk id="4" creationId="{D204618D-8A89-8F39-7911-CBDB7362EAFC}"/>
          </ac:picMkLst>
        </pc:picChg>
      </pc:sldChg>
      <pc:sldChg chg="delSp del mod">
        <pc:chgData name="Sam SPD" userId="41c01d01b32d8f4d" providerId="LiveId" clId="{72412BCE-C885-49D1-8CBD-402BD9B7F620}" dt="2025-06-02T08:54:37.570" v="22" actId="47"/>
        <pc:sldMkLst>
          <pc:docMk/>
          <pc:sldMk cId="3629357848" sldId="261"/>
        </pc:sldMkLst>
        <pc:picChg chg="del">
          <ac:chgData name="Sam SPD" userId="41c01d01b32d8f4d" providerId="LiveId" clId="{72412BCE-C885-49D1-8CBD-402BD9B7F620}" dt="2025-06-02T08:54:25.797" v="20" actId="478"/>
          <ac:picMkLst>
            <pc:docMk/>
            <pc:sldMk cId="3629357848" sldId="261"/>
            <ac:picMk id="13" creationId="{7FFE3E3B-E3AD-2340-74F5-737FDEA0119C}"/>
          </ac:picMkLst>
        </pc:picChg>
      </pc:sldChg>
      <pc:sldChg chg="addSp delSp modSp mod">
        <pc:chgData name="Sam SPD" userId="41c01d01b32d8f4d" providerId="LiveId" clId="{72412BCE-C885-49D1-8CBD-402BD9B7F620}" dt="2025-06-02T08:55:57.351" v="56"/>
        <pc:sldMkLst>
          <pc:docMk/>
          <pc:sldMk cId="2164507720" sldId="265"/>
        </pc:sldMkLst>
        <pc:spChg chg="add mod">
          <ac:chgData name="Sam SPD" userId="41c01d01b32d8f4d" providerId="LiveId" clId="{72412BCE-C885-49D1-8CBD-402BD9B7F620}" dt="2025-06-02T08:55:57.351" v="56"/>
          <ac:spMkLst>
            <pc:docMk/>
            <pc:sldMk cId="2164507720" sldId="265"/>
            <ac:spMk id="7" creationId="{E9D17F30-DEA0-ADE4-5894-DA3E7F0D9A8E}"/>
          </ac:spMkLst>
        </pc:spChg>
        <pc:picChg chg="del">
          <ac:chgData name="Sam SPD" userId="41c01d01b32d8f4d" providerId="LiveId" clId="{72412BCE-C885-49D1-8CBD-402BD9B7F620}" dt="2025-06-02T08:54:42.390" v="24" actId="478"/>
          <ac:picMkLst>
            <pc:docMk/>
            <pc:sldMk cId="2164507720" sldId="265"/>
            <ac:picMk id="4" creationId="{2AFCCF19-4972-4D1D-F80C-357094DC7FE1}"/>
          </ac:picMkLst>
        </pc:picChg>
        <pc:picChg chg="add mod">
          <ac:chgData name="Sam SPD" userId="41c01d01b32d8f4d" providerId="LiveId" clId="{72412BCE-C885-49D1-8CBD-402BD9B7F620}" dt="2025-06-02T08:55:21.910" v="39"/>
          <ac:picMkLst>
            <pc:docMk/>
            <pc:sldMk cId="2164507720" sldId="265"/>
            <ac:picMk id="6" creationId="{9140175C-34D3-52BF-BFF3-03BBAAB49F43}"/>
          </ac:picMkLst>
        </pc:picChg>
      </pc:sldChg>
      <pc:sldChg chg="addSp delSp modSp mod">
        <pc:chgData name="Sam SPD" userId="41c01d01b32d8f4d" providerId="LiveId" clId="{72412BCE-C885-49D1-8CBD-402BD9B7F620}" dt="2025-06-02T09:01:17.634" v="86" actId="478"/>
        <pc:sldMkLst>
          <pc:docMk/>
          <pc:sldMk cId="863712690" sldId="270"/>
        </pc:sldMkLst>
        <pc:spChg chg="add mod">
          <ac:chgData name="Sam SPD" userId="41c01d01b32d8f4d" providerId="LiveId" clId="{72412BCE-C885-49D1-8CBD-402BD9B7F620}" dt="2025-06-02T08:56:58.142" v="78" actId="14100"/>
          <ac:spMkLst>
            <pc:docMk/>
            <pc:sldMk cId="863712690" sldId="270"/>
            <ac:spMk id="2" creationId="{90DC107C-6F6E-37C4-1ADB-EA6CE3C2B5B1}"/>
          </ac:spMkLst>
        </pc:spChg>
        <pc:spChg chg="del">
          <ac:chgData name="Sam SPD" userId="41c01d01b32d8f4d" providerId="LiveId" clId="{72412BCE-C885-49D1-8CBD-402BD9B7F620}" dt="2025-06-02T09:01:17.634" v="86" actId="478"/>
          <ac:spMkLst>
            <pc:docMk/>
            <pc:sldMk cId="863712690" sldId="270"/>
            <ac:spMk id="4" creationId="{F9A165FF-7246-3CA8-1B8D-146C51BBDD37}"/>
          </ac:spMkLst>
        </pc:spChg>
        <pc:spChg chg="del">
          <ac:chgData name="Sam SPD" userId="41c01d01b32d8f4d" providerId="LiveId" clId="{72412BCE-C885-49D1-8CBD-402BD9B7F620}" dt="2025-06-02T09:01:07.938" v="83" actId="478"/>
          <ac:spMkLst>
            <pc:docMk/>
            <pc:sldMk cId="863712690" sldId="270"/>
            <ac:spMk id="6" creationId="{6EA2B23E-C97D-55E5-E632-08FCE1FAEE4E}"/>
          </ac:spMkLst>
        </pc:spChg>
      </pc:sldChg>
      <pc:sldChg chg="addSp delSp modSp mod">
        <pc:chgData name="Sam SPD" userId="41c01d01b32d8f4d" providerId="LiveId" clId="{72412BCE-C885-49D1-8CBD-402BD9B7F620}" dt="2025-06-02T08:56:00.594" v="57"/>
        <pc:sldMkLst>
          <pc:docMk/>
          <pc:sldMk cId="593058116" sldId="271"/>
        </pc:sldMkLst>
        <pc:spChg chg="add mod">
          <ac:chgData name="Sam SPD" userId="41c01d01b32d8f4d" providerId="LiveId" clId="{72412BCE-C885-49D1-8CBD-402BD9B7F620}" dt="2025-06-02T08:56:00.594" v="57"/>
          <ac:spMkLst>
            <pc:docMk/>
            <pc:sldMk cId="593058116" sldId="271"/>
            <ac:spMk id="6" creationId="{0C3CD821-7881-9CAD-AD38-5015784B7B25}"/>
          </ac:spMkLst>
        </pc:spChg>
        <pc:picChg chg="add mod">
          <ac:chgData name="Sam SPD" userId="41c01d01b32d8f4d" providerId="LiveId" clId="{72412BCE-C885-49D1-8CBD-402BD9B7F620}" dt="2025-06-02T08:55:23.385" v="40"/>
          <ac:picMkLst>
            <pc:docMk/>
            <pc:sldMk cId="593058116" sldId="271"/>
            <ac:picMk id="2" creationId="{8CBE0C35-626D-21C1-DAF6-C548C9518F44}"/>
          </ac:picMkLst>
        </pc:picChg>
        <pc:picChg chg="del">
          <ac:chgData name="Sam SPD" userId="41c01d01b32d8f4d" providerId="LiveId" clId="{72412BCE-C885-49D1-8CBD-402BD9B7F620}" dt="2025-06-02T08:54:46.055" v="25" actId="478"/>
          <ac:picMkLst>
            <pc:docMk/>
            <pc:sldMk cId="593058116" sldId="271"/>
            <ac:picMk id="3" creationId="{E9ABBF76-EFCE-4F93-3E93-BB5199DE9BCB}"/>
          </ac:picMkLst>
        </pc:picChg>
      </pc:sldChg>
      <pc:sldChg chg="addSp delSp modSp mod">
        <pc:chgData name="Sam SPD" userId="41c01d01b32d8f4d" providerId="LiveId" clId="{72412BCE-C885-49D1-8CBD-402BD9B7F620}" dt="2025-06-02T08:56:03.494" v="59"/>
        <pc:sldMkLst>
          <pc:docMk/>
          <pc:sldMk cId="1559749610" sldId="273"/>
        </pc:sldMkLst>
        <pc:spChg chg="add mod">
          <ac:chgData name="Sam SPD" userId="41c01d01b32d8f4d" providerId="LiveId" clId="{72412BCE-C885-49D1-8CBD-402BD9B7F620}" dt="2025-06-02T08:56:03.494" v="59"/>
          <ac:spMkLst>
            <pc:docMk/>
            <pc:sldMk cId="1559749610" sldId="273"/>
            <ac:spMk id="6" creationId="{65FE3B60-EA32-1018-2A3E-CB26350DCFC3}"/>
          </ac:spMkLst>
        </pc:spChg>
        <pc:picChg chg="add mod">
          <ac:chgData name="Sam SPD" userId="41c01d01b32d8f4d" providerId="LiveId" clId="{72412BCE-C885-49D1-8CBD-402BD9B7F620}" dt="2025-06-02T08:55:26.471" v="42"/>
          <ac:picMkLst>
            <pc:docMk/>
            <pc:sldMk cId="1559749610" sldId="273"/>
            <ac:picMk id="2" creationId="{0011673A-08A0-0AF7-EE04-0828958B7097}"/>
          </ac:picMkLst>
        </pc:picChg>
        <pc:picChg chg="del">
          <ac:chgData name="Sam SPD" userId="41c01d01b32d8f4d" providerId="LiveId" clId="{72412BCE-C885-49D1-8CBD-402BD9B7F620}" dt="2025-06-02T08:54:50.263" v="27" actId="478"/>
          <ac:picMkLst>
            <pc:docMk/>
            <pc:sldMk cId="1559749610" sldId="273"/>
            <ac:picMk id="3" creationId="{E9ABBF76-EFCE-4F93-3E93-BB5199DE9BCB}"/>
          </ac:picMkLst>
        </pc:picChg>
      </pc:sldChg>
      <pc:sldChg chg="addSp delSp modSp mod">
        <pc:chgData name="Sam SPD" userId="41c01d01b32d8f4d" providerId="LiveId" clId="{72412BCE-C885-49D1-8CBD-402BD9B7F620}" dt="2025-06-02T08:56:04.832" v="60"/>
        <pc:sldMkLst>
          <pc:docMk/>
          <pc:sldMk cId="163237317" sldId="274"/>
        </pc:sldMkLst>
        <pc:spChg chg="add mod">
          <ac:chgData name="Sam SPD" userId="41c01d01b32d8f4d" providerId="LiveId" clId="{72412BCE-C885-49D1-8CBD-402BD9B7F620}" dt="2025-06-02T08:56:04.832" v="60"/>
          <ac:spMkLst>
            <pc:docMk/>
            <pc:sldMk cId="163237317" sldId="274"/>
            <ac:spMk id="6" creationId="{F0144C0C-420D-C677-44D1-09D6F88C7A18}"/>
          </ac:spMkLst>
        </pc:spChg>
        <pc:picChg chg="add mod">
          <ac:chgData name="Sam SPD" userId="41c01d01b32d8f4d" providerId="LiveId" clId="{72412BCE-C885-49D1-8CBD-402BD9B7F620}" dt="2025-06-02T08:55:27.761" v="43"/>
          <ac:picMkLst>
            <pc:docMk/>
            <pc:sldMk cId="163237317" sldId="274"/>
            <ac:picMk id="2" creationId="{7DBDD801-EA13-4B8E-A6DF-4AEEF8C451C7}"/>
          </ac:picMkLst>
        </pc:picChg>
        <pc:picChg chg="del">
          <ac:chgData name="Sam SPD" userId="41c01d01b32d8f4d" providerId="LiveId" clId="{72412BCE-C885-49D1-8CBD-402BD9B7F620}" dt="2025-06-02T08:54:52.785" v="28" actId="478"/>
          <ac:picMkLst>
            <pc:docMk/>
            <pc:sldMk cId="163237317" sldId="274"/>
            <ac:picMk id="3" creationId="{E9ABBF76-EFCE-4F93-3E93-BB5199DE9BCB}"/>
          </ac:picMkLst>
        </pc:picChg>
      </pc:sldChg>
      <pc:sldChg chg="addSp delSp modSp mod">
        <pc:chgData name="Sam SPD" userId="41c01d01b32d8f4d" providerId="LiveId" clId="{72412BCE-C885-49D1-8CBD-402BD9B7F620}" dt="2025-06-02T08:56:01.717" v="58"/>
        <pc:sldMkLst>
          <pc:docMk/>
          <pc:sldMk cId="2510451616" sldId="275"/>
        </pc:sldMkLst>
        <pc:spChg chg="add mod">
          <ac:chgData name="Sam SPD" userId="41c01d01b32d8f4d" providerId="LiveId" clId="{72412BCE-C885-49D1-8CBD-402BD9B7F620}" dt="2025-06-02T08:56:01.717" v="58"/>
          <ac:spMkLst>
            <pc:docMk/>
            <pc:sldMk cId="2510451616" sldId="275"/>
            <ac:spMk id="6" creationId="{62ED57BC-B76D-B576-D4F7-92AB08264E1D}"/>
          </ac:spMkLst>
        </pc:spChg>
        <pc:picChg chg="add mod">
          <ac:chgData name="Sam SPD" userId="41c01d01b32d8f4d" providerId="LiveId" clId="{72412BCE-C885-49D1-8CBD-402BD9B7F620}" dt="2025-06-02T08:55:24.875" v="41"/>
          <ac:picMkLst>
            <pc:docMk/>
            <pc:sldMk cId="2510451616" sldId="275"/>
            <ac:picMk id="2" creationId="{6FDAB2FD-D17F-5E84-45A3-CA0C621B88B3}"/>
          </ac:picMkLst>
        </pc:picChg>
        <pc:picChg chg="del">
          <ac:chgData name="Sam SPD" userId="41c01d01b32d8f4d" providerId="LiveId" clId="{72412BCE-C885-49D1-8CBD-402BD9B7F620}" dt="2025-06-02T08:54:47.895" v="26" actId="478"/>
          <ac:picMkLst>
            <pc:docMk/>
            <pc:sldMk cId="2510451616" sldId="275"/>
            <ac:picMk id="3" creationId="{E9ABBF76-EFCE-4F93-3E93-BB5199DE9BCB}"/>
          </ac:picMkLst>
        </pc:picChg>
      </pc:sldChg>
      <pc:sldChg chg="addSp delSp modSp mod">
        <pc:chgData name="Sam SPD" userId="41c01d01b32d8f4d" providerId="LiveId" clId="{72412BCE-C885-49D1-8CBD-402BD9B7F620}" dt="2025-06-02T09:01:14.537" v="85" actId="478"/>
        <pc:sldMkLst>
          <pc:docMk/>
          <pc:sldMk cId="605954471" sldId="276"/>
        </pc:sldMkLst>
        <pc:spChg chg="add mod">
          <ac:chgData name="Sam SPD" userId="41c01d01b32d8f4d" providerId="LiveId" clId="{72412BCE-C885-49D1-8CBD-402BD9B7F620}" dt="2025-06-02T08:57:02.967" v="79"/>
          <ac:spMkLst>
            <pc:docMk/>
            <pc:sldMk cId="605954471" sldId="276"/>
            <ac:spMk id="2" creationId="{D9191768-69EE-5876-D611-328A4A761D3E}"/>
          </ac:spMkLst>
        </pc:spChg>
        <pc:spChg chg="del">
          <ac:chgData name="Sam SPD" userId="41c01d01b32d8f4d" providerId="LiveId" clId="{72412BCE-C885-49D1-8CBD-402BD9B7F620}" dt="2025-06-02T09:01:14.537" v="85" actId="478"/>
          <ac:spMkLst>
            <pc:docMk/>
            <pc:sldMk cId="605954471" sldId="276"/>
            <ac:spMk id="4" creationId="{F9A165FF-7246-3CA8-1B8D-146C51BBDD37}"/>
          </ac:spMkLst>
        </pc:spChg>
        <pc:spChg chg="del">
          <ac:chgData name="Sam SPD" userId="41c01d01b32d8f4d" providerId="LiveId" clId="{72412BCE-C885-49D1-8CBD-402BD9B7F620}" dt="2025-06-02T09:01:12.950" v="84" actId="478"/>
          <ac:spMkLst>
            <pc:docMk/>
            <pc:sldMk cId="605954471" sldId="276"/>
            <ac:spMk id="6" creationId="{6EA2B23E-C97D-55E5-E632-08FCE1FAEE4E}"/>
          </ac:spMkLst>
        </pc:spChg>
      </pc:sldChg>
      <pc:sldChg chg="addSp delSp modSp mod">
        <pc:chgData name="Sam SPD" userId="41c01d01b32d8f4d" providerId="LiveId" clId="{72412BCE-C885-49D1-8CBD-402BD9B7F620}" dt="2025-06-02T08:56:06.489" v="61"/>
        <pc:sldMkLst>
          <pc:docMk/>
          <pc:sldMk cId="100070903" sldId="277"/>
        </pc:sldMkLst>
        <pc:spChg chg="add mod">
          <ac:chgData name="Sam SPD" userId="41c01d01b32d8f4d" providerId="LiveId" clId="{72412BCE-C885-49D1-8CBD-402BD9B7F620}" dt="2025-06-02T08:56:06.489" v="61"/>
          <ac:spMkLst>
            <pc:docMk/>
            <pc:sldMk cId="100070903" sldId="277"/>
            <ac:spMk id="6" creationId="{0CEB83BA-CFEC-1D2F-A78E-66B8783C5884}"/>
          </ac:spMkLst>
        </pc:spChg>
        <pc:picChg chg="add mod">
          <ac:chgData name="Sam SPD" userId="41c01d01b32d8f4d" providerId="LiveId" clId="{72412BCE-C885-49D1-8CBD-402BD9B7F620}" dt="2025-06-02T08:55:29.370" v="44"/>
          <ac:picMkLst>
            <pc:docMk/>
            <pc:sldMk cId="100070903" sldId="277"/>
            <ac:picMk id="2" creationId="{D3C0B0F5-493E-C561-24C9-B9B1669EA0AF}"/>
          </ac:picMkLst>
        </pc:picChg>
        <pc:picChg chg="del">
          <ac:chgData name="Sam SPD" userId="41c01d01b32d8f4d" providerId="LiveId" clId="{72412BCE-C885-49D1-8CBD-402BD9B7F620}" dt="2025-06-02T08:54:54.316" v="29" actId="478"/>
          <ac:picMkLst>
            <pc:docMk/>
            <pc:sldMk cId="100070903" sldId="277"/>
            <ac:picMk id="3" creationId="{E9ABBF76-EFCE-4F93-3E93-BB5199DE9BCB}"/>
          </ac:picMkLst>
        </pc:picChg>
      </pc:sldChg>
      <pc:sldChg chg="addSp delSp modSp mod">
        <pc:chgData name="Sam SPD" userId="41c01d01b32d8f4d" providerId="LiveId" clId="{72412BCE-C885-49D1-8CBD-402BD9B7F620}" dt="2025-06-02T08:56:07.798" v="62"/>
        <pc:sldMkLst>
          <pc:docMk/>
          <pc:sldMk cId="1594562593" sldId="278"/>
        </pc:sldMkLst>
        <pc:spChg chg="add mod">
          <ac:chgData name="Sam SPD" userId="41c01d01b32d8f4d" providerId="LiveId" clId="{72412BCE-C885-49D1-8CBD-402BD9B7F620}" dt="2025-06-02T08:56:07.798" v="62"/>
          <ac:spMkLst>
            <pc:docMk/>
            <pc:sldMk cId="1594562593" sldId="278"/>
            <ac:spMk id="6" creationId="{2E835581-371D-C6F6-78D9-71618FDDBE69}"/>
          </ac:spMkLst>
        </pc:spChg>
        <pc:picChg chg="add mod">
          <ac:chgData name="Sam SPD" userId="41c01d01b32d8f4d" providerId="LiveId" clId="{72412BCE-C885-49D1-8CBD-402BD9B7F620}" dt="2025-06-02T08:55:30.736" v="45"/>
          <ac:picMkLst>
            <pc:docMk/>
            <pc:sldMk cId="1594562593" sldId="278"/>
            <ac:picMk id="2" creationId="{DAFFCFEA-7B9E-2F11-E8C3-D77E7BA794A8}"/>
          </ac:picMkLst>
        </pc:picChg>
        <pc:picChg chg="del">
          <ac:chgData name="Sam SPD" userId="41c01d01b32d8f4d" providerId="LiveId" clId="{72412BCE-C885-49D1-8CBD-402BD9B7F620}" dt="2025-06-02T08:54:56.952" v="30" actId="478"/>
          <ac:picMkLst>
            <pc:docMk/>
            <pc:sldMk cId="1594562593" sldId="278"/>
            <ac:picMk id="3" creationId="{E9ABBF76-EFCE-4F93-3E93-BB5199DE9BCB}"/>
          </ac:picMkLst>
        </pc:picChg>
      </pc:sldChg>
      <pc:sldChg chg="addSp delSp modSp mod">
        <pc:chgData name="Sam SPD" userId="41c01d01b32d8f4d" providerId="LiveId" clId="{72412BCE-C885-49D1-8CBD-402BD9B7F620}" dt="2025-06-02T08:56:09.232" v="63"/>
        <pc:sldMkLst>
          <pc:docMk/>
          <pc:sldMk cId="2770068432" sldId="279"/>
        </pc:sldMkLst>
        <pc:spChg chg="add mod">
          <ac:chgData name="Sam SPD" userId="41c01d01b32d8f4d" providerId="LiveId" clId="{72412BCE-C885-49D1-8CBD-402BD9B7F620}" dt="2025-06-02T08:56:09.232" v="63"/>
          <ac:spMkLst>
            <pc:docMk/>
            <pc:sldMk cId="2770068432" sldId="279"/>
            <ac:spMk id="6" creationId="{DC40BDF8-AA87-2B99-6C2A-27B005D63D63}"/>
          </ac:spMkLst>
        </pc:spChg>
        <pc:picChg chg="add mod">
          <ac:chgData name="Sam SPD" userId="41c01d01b32d8f4d" providerId="LiveId" clId="{72412BCE-C885-49D1-8CBD-402BD9B7F620}" dt="2025-06-02T08:55:32.699" v="46"/>
          <ac:picMkLst>
            <pc:docMk/>
            <pc:sldMk cId="2770068432" sldId="279"/>
            <ac:picMk id="2" creationId="{58C1016C-D057-3673-58B0-BA1D51ABC18C}"/>
          </ac:picMkLst>
        </pc:picChg>
        <pc:picChg chg="del">
          <ac:chgData name="Sam SPD" userId="41c01d01b32d8f4d" providerId="LiveId" clId="{72412BCE-C885-49D1-8CBD-402BD9B7F620}" dt="2025-06-02T08:54:59.161" v="31" actId="478"/>
          <ac:picMkLst>
            <pc:docMk/>
            <pc:sldMk cId="2770068432" sldId="279"/>
            <ac:picMk id="3" creationId="{E9ABBF76-EFCE-4F93-3E93-BB5199DE9BCB}"/>
          </ac:picMkLst>
        </pc:picChg>
      </pc:sldChg>
      <pc:sldChg chg="addSp delSp modSp mod">
        <pc:chgData name="Sam SPD" userId="41c01d01b32d8f4d" providerId="LiveId" clId="{72412BCE-C885-49D1-8CBD-402BD9B7F620}" dt="2025-06-02T08:56:10.332" v="64"/>
        <pc:sldMkLst>
          <pc:docMk/>
          <pc:sldMk cId="667053999" sldId="280"/>
        </pc:sldMkLst>
        <pc:spChg chg="add mod">
          <ac:chgData name="Sam SPD" userId="41c01d01b32d8f4d" providerId="LiveId" clId="{72412BCE-C885-49D1-8CBD-402BD9B7F620}" dt="2025-06-02T08:56:10.332" v="64"/>
          <ac:spMkLst>
            <pc:docMk/>
            <pc:sldMk cId="667053999" sldId="280"/>
            <ac:spMk id="6" creationId="{35E8F89D-E3D6-10F9-1C68-0A15B4D16A6A}"/>
          </ac:spMkLst>
        </pc:spChg>
        <pc:picChg chg="add mod">
          <ac:chgData name="Sam SPD" userId="41c01d01b32d8f4d" providerId="LiveId" clId="{72412BCE-C885-49D1-8CBD-402BD9B7F620}" dt="2025-06-02T08:55:35.085" v="47"/>
          <ac:picMkLst>
            <pc:docMk/>
            <pc:sldMk cId="667053999" sldId="280"/>
            <ac:picMk id="2" creationId="{80300E54-DD64-4256-122C-4639AFCF74C8}"/>
          </ac:picMkLst>
        </pc:picChg>
        <pc:picChg chg="del">
          <ac:chgData name="Sam SPD" userId="41c01d01b32d8f4d" providerId="LiveId" clId="{72412BCE-C885-49D1-8CBD-402BD9B7F620}" dt="2025-06-02T08:55:01.304" v="32" actId="478"/>
          <ac:picMkLst>
            <pc:docMk/>
            <pc:sldMk cId="667053999" sldId="280"/>
            <ac:picMk id="3" creationId="{E9ABBF76-EFCE-4F93-3E93-BB5199DE9BCB}"/>
          </ac:picMkLst>
        </pc:picChg>
      </pc:sldChg>
      <pc:sldChg chg="addSp delSp modSp mod">
        <pc:chgData name="Sam SPD" userId="41c01d01b32d8f4d" providerId="LiveId" clId="{72412BCE-C885-49D1-8CBD-402BD9B7F620}" dt="2025-06-02T09:01:25.081" v="88" actId="478"/>
        <pc:sldMkLst>
          <pc:docMk/>
          <pc:sldMk cId="2686776212" sldId="281"/>
        </pc:sldMkLst>
        <pc:spChg chg="add mod">
          <ac:chgData name="Sam SPD" userId="41c01d01b32d8f4d" providerId="LiveId" clId="{72412BCE-C885-49D1-8CBD-402BD9B7F620}" dt="2025-06-02T08:57:05.446" v="80"/>
          <ac:spMkLst>
            <pc:docMk/>
            <pc:sldMk cId="2686776212" sldId="281"/>
            <ac:spMk id="2" creationId="{14F086A8-B7B7-F1C5-4224-A4114520A2A8}"/>
          </ac:spMkLst>
        </pc:spChg>
        <pc:spChg chg="del">
          <ac:chgData name="Sam SPD" userId="41c01d01b32d8f4d" providerId="LiveId" clId="{72412BCE-C885-49D1-8CBD-402BD9B7F620}" dt="2025-06-02T09:01:23.170" v="87" actId="478"/>
          <ac:spMkLst>
            <pc:docMk/>
            <pc:sldMk cId="2686776212" sldId="281"/>
            <ac:spMk id="4" creationId="{F9A165FF-7246-3CA8-1B8D-146C51BBDD37}"/>
          </ac:spMkLst>
        </pc:spChg>
        <pc:spChg chg="del">
          <ac:chgData name="Sam SPD" userId="41c01d01b32d8f4d" providerId="LiveId" clId="{72412BCE-C885-49D1-8CBD-402BD9B7F620}" dt="2025-06-02T09:01:25.081" v="88" actId="478"/>
          <ac:spMkLst>
            <pc:docMk/>
            <pc:sldMk cId="2686776212" sldId="281"/>
            <ac:spMk id="6" creationId="{6EA2B23E-C97D-55E5-E632-08FCE1FAEE4E}"/>
          </ac:spMkLst>
        </pc:spChg>
      </pc:sldChg>
      <pc:sldChg chg="addSp delSp modSp mod">
        <pc:chgData name="Sam SPD" userId="41c01d01b32d8f4d" providerId="LiveId" clId="{72412BCE-C885-49D1-8CBD-402BD9B7F620}" dt="2025-06-02T08:56:15.525" v="68"/>
        <pc:sldMkLst>
          <pc:docMk/>
          <pc:sldMk cId="3840571521" sldId="282"/>
        </pc:sldMkLst>
        <pc:spChg chg="add mod">
          <ac:chgData name="Sam SPD" userId="41c01d01b32d8f4d" providerId="LiveId" clId="{72412BCE-C885-49D1-8CBD-402BD9B7F620}" dt="2025-06-02T08:56:15.525" v="68"/>
          <ac:spMkLst>
            <pc:docMk/>
            <pc:sldMk cId="3840571521" sldId="282"/>
            <ac:spMk id="6" creationId="{A389CE3E-9C8D-6F87-F56A-0C2988D7DEBC}"/>
          </ac:spMkLst>
        </pc:spChg>
        <pc:picChg chg="add mod">
          <ac:chgData name="Sam SPD" userId="41c01d01b32d8f4d" providerId="LiveId" clId="{72412BCE-C885-49D1-8CBD-402BD9B7F620}" dt="2025-06-02T08:55:40.326" v="51"/>
          <ac:picMkLst>
            <pc:docMk/>
            <pc:sldMk cId="3840571521" sldId="282"/>
            <ac:picMk id="2" creationId="{B989CFF6-9C9C-B77C-6A2D-0778685B89A7}"/>
          </ac:picMkLst>
        </pc:picChg>
        <pc:picChg chg="del">
          <ac:chgData name="Sam SPD" userId="41c01d01b32d8f4d" providerId="LiveId" clId="{72412BCE-C885-49D1-8CBD-402BD9B7F620}" dt="2025-06-02T08:55:42.237" v="52" actId="478"/>
          <ac:picMkLst>
            <pc:docMk/>
            <pc:sldMk cId="3840571521" sldId="282"/>
            <ac:picMk id="3" creationId="{E9ABBF76-EFCE-4F93-3E93-BB5199DE9BCB}"/>
          </ac:picMkLst>
        </pc:picChg>
      </pc:sldChg>
      <pc:sldChg chg="addSp delSp modSp mod">
        <pc:chgData name="Sam SPD" userId="41c01d01b32d8f4d" providerId="LiveId" clId="{72412BCE-C885-49D1-8CBD-402BD9B7F620}" dt="2025-06-02T08:56:14.581" v="67"/>
        <pc:sldMkLst>
          <pc:docMk/>
          <pc:sldMk cId="2503777378" sldId="283"/>
        </pc:sldMkLst>
        <pc:spChg chg="add mod">
          <ac:chgData name="Sam SPD" userId="41c01d01b32d8f4d" providerId="LiveId" clId="{72412BCE-C885-49D1-8CBD-402BD9B7F620}" dt="2025-06-02T08:56:14.581" v="67"/>
          <ac:spMkLst>
            <pc:docMk/>
            <pc:sldMk cId="2503777378" sldId="283"/>
            <ac:spMk id="9" creationId="{4EFF295B-BE66-181F-0998-B2C691D5E514}"/>
          </ac:spMkLst>
        </pc:spChg>
        <pc:picChg chg="del">
          <ac:chgData name="Sam SPD" userId="41c01d01b32d8f4d" providerId="LiveId" clId="{72412BCE-C885-49D1-8CBD-402BD9B7F620}" dt="2025-06-02T08:55:06.771" v="35" actId="478"/>
          <ac:picMkLst>
            <pc:docMk/>
            <pc:sldMk cId="2503777378" sldId="283"/>
            <ac:picMk id="3" creationId="{E9ABBF76-EFCE-4F93-3E93-BB5199DE9BCB}"/>
          </ac:picMkLst>
        </pc:picChg>
        <pc:picChg chg="add mod">
          <ac:chgData name="Sam SPD" userId="41c01d01b32d8f4d" providerId="LiveId" clId="{72412BCE-C885-49D1-8CBD-402BD9B7F620}" dt="2025-06-02T08:55:39.439" v="50"/>
          <ac:picMkLst>
            <pc:docMk/>
            <pc:sldMk cId="2503777378" sldId="283"/>
            <ac:picMk id="7" creationId="{79B50005-F448-B874-0942-EB9CB4E9B231}"/>
          </ac:picMkLst>
        </pc:picChg>
      </pc:sldChg>
      <pc:sldChg chg="addSp delSp modSp mod">
        <pc:chgData name="Sam SPD" userId="41c01d01b32d8f4d" providerId="LiveId" clId="{72412BCE-C885-49D1-8CBD-402BD9B7F620}" dt="2025-06-02T08:56:13.048" v="66"/>
        <pc:sldMkLst>
          <pc:docMk/>
          <pc:sldMk cId="3747792498" sldId="284"/>
        </pc:sldMkLst>
        <pc:spChg chg="add mod">
          <ac:chgData name="Sam SPD" userId="41c01d01b32d8f4d" providerId="LiveId" clId="{72412BCE-C885-49D1-8CBD-402BD9B7F620}" dt="2025-06-02T08:56:13.048" v="66"/>
          <ac:spMkLst>
            <pc:docMk/>
            <pc:sldMk cId="3747792498" sldId="284"/>
            <ac:spMk id="6" creationId="{4864EFD6-86F6-9F1A-2A26-34ADFA0D62B7}"/>
          </ac:spMkLst>
        </pc:spChg>
        <pc:picChg chg="add mod">
          <ac:chgData name="Sam SPD" userId="41c01d01b32d8f4d" providerId="LiveId" clId="{72412BCE-C885-49D1-8CBD-402BD9B7F620}" dt="2025-06-02T08:55:38.155" v="49"/>
          <ac:picMkLst>
            <pc:docMk/>
            <pc:sldMk cId="3747792498" sldId="284"/>
            <ac:picMk id="2" creationId="{DBA13D25-70F8-82D3-ED15-4B7B2B4B5D7C}"/>
          </ac:picMkLst>
        </pc:picChg>
        <pc:picChg chg="del">
          <ac:chgData name="Sam SPD" userId="41c01d01b32d8f4d" providerId="LiveId" clId="{72412BCE-C885-49D1-8CBD-402BD9B7F620}" dt="2025-06-02T08:55:04.611" v="34" actId="478"/>
          <ac:picMkLst>
            <pc:docMk/>
            <pc:sldMk cId="3747792498" sldId="284"/>
            <ac:picMk id="3" creationId="{E9ABBF76-EFCE-4F93-3E93-BB5199DE9BCB}"/>
          </ac:picMkLst>
        </pc:picChg>
      </pc:sldChg>
      <pc:sldChg chg="addSp delSp modSp mod">
        <pc:chgData name="Sam SPD" userId="41c01d01b32d8f4d" providerId="LiveId" clId="{72412BCE-C885-49D1-8CBD-402BD9B7F620}" dt="2025-06-02T08:56:11.726" v="65"/>
        <pc:sldMkLst>
          <pc:docMk/>
          <pc:sldMk cId="3794925044" sldId="285"/>
        </pc:sldMkLst>
        <pc:spChg chg="add mod">
          <ac:chgData name="Sam SPD" userId="41c01d01b32d8f4d" providerId="LiveId" clId="{72412BCE-C885-49D1-8CBD-402BD9B7F620}" dt="2025-06-02T08:56:11.726" v="65"/>
          <ac:spMkLst>
            <pc:docMk/>
            <pc:sldMk cId="3794925044" sldId="285"/>
            <ac:spMk id="6" creationId="{41F08CAE-3C9A-30B5-4A5B-8759A3E3E84E}"/>
          </ac:spMkLst>
        </pc:spChg>
        <pc:picChg chg="add mod">
          <ac:chgData name="Sam SPD" userId="41c01d01b32d8f4d" providerId="LiveId" clId="{72412BCE-C885-49D1-8CBD-402BD9B7F620}" dt="2025-06-02T08:55:36.900" v="48"/>
          <ac:picMkLst>
            <pc:docMk/>
            <pc:sldMk cId="3794925044" sldId="285"/>
            <ac:picMk id="2" creationId="{0BC5A9CF-2A3C-E088-680A-F231E3923E63}"/>
          </ac:picMkLst>
        </pc:picChg>
        <pc:picChg chg="del">
          <ac:chgData name="Sam SPD" userId="41c01d01b32d8f4d" providerId="LiveId" clId="{72412BCE-C885-49D1-8CBD-402BD9B7F620}" dt="2025-06-02T08:55:02.790" v="33" actId="478"/>
          <ac:picMkLst>
            <pc:docMk/>
            <pc:sldMk cId="3794925044" sldId="285"/>
            <ac:picMk id="3" creationId="{E9ABBF76-EFCE-4F93-3E93-BB5199DE9BCB}"/>
          </ac:picMkLst>
        </pc:picChg>
      </pc:sldChg>
      <pc:sldChg chg="addSp delSp modSp mod">
        <pc:chgData name="Sam SPD" userId="41c01d01b32d8f4d" providerId="LiveId" clId="{72412BCE-C885-49D1-8CBD-402BD9B7F620}" dt="2025-06-02T08:56:16.925" v="69"/>
        <pc:sldMkLst>
          <pc:docMk/>
          <pc:sldMk cId="3749812993" sldId="286"/>
        </pc:sldMkLst>
        <pc:spChg chg="add mod">
          <ac:chgData name="Sam SPD" userId="41c01d01b32d8f4d" providerId="LiveId" clId="{72412BCE-C885-49D1-8CBD-402BD9B7F620}" dt="2025-06-02T08:56:16.925" v="69"/>
          <ac:spMkLst>
            <pc:docMk/>
            <pc:sldMk cId="3749812993" sldId="286"/>
            <ac:spMk id="6" creationId="{74E33FF9-FA0C-EF51-0D6D-992AA9DFA102}"/>
          </ac:spMkLst>
        </pc:spChg>
        <pc:picChg chg="del">
          <ac:chgData name="Sam SPD" userId="41c01d01b32d8f4d" providerId="LiveId" clId="{72412BCE-C885-49D1-8CBD-402BD9B7F620}" dt="2025-06-02T08:55:08.266" v="36" actId="478"/>
          <ac:picMkLst>
            <pc:docMk/>
            <pc:sldMk cId="3749812993" sldId="286"/>
            <ac:picMk id="3" creationId="{E9ABBF76-EFCE-4F93-3E93-BB5199DE9BCB}"/>
          </ac:picMkLst>
        </pc:picChg>
        <pc:picChg chg="add mod">
          <ac:chgData name="Sam SPD" userId="41c01d01b32d8f4d" providerId="LiveId" clId="{72412BCE-C885-49D1-8CBD-402BD9B7F620}" dt="2025-06-02T08:55:44.427" v="53"/>
          <ac:picMkLst>
            <pc:docMk/>
            <pc:sldMk cId="3749812993" sldId="286"/>
            <ac:picMk id="5" creationId="{22F39CCF-DF0B-2495-3BE7-93489F340144}"/>
          </ac:picMkLst>
        </pc:picChg>
      </pc:sldChg>
      <pc:sldChg chg="addSp modSp del mod">
        <pc:chgData name="Sam SPD" userId="41c01d01b32d8f4d" providerId="LiveId" clId="{72412BCE-C885-49D1-8CBD-402BD9B7F620}" dt="2025-06-02T09:15:31.439" v="152" actId="47"/>
        <pc:sldMkLst>
          <pc:docMk/>
          <pc:sldMk cId="2930962551" sldId="287"/>
        </pc:sldMkLst>
        <pc:spChg chg="add mod">
          <ac:chgData name="Sam SPD" userId="41c01d01b32d8f4d" providerId="LiveId" clId="{72412BCE-C885-49D1-8CBD-402BD9B7F620}" dt="2025-06-02T08:57:08.990" v="81"/>
          <ac:spMkLst>
            <pc:docMk/>
            <pc:sldMk cId="2930962551" sldId="287"/>
            <ac:spMk id="2" creationId="{27B47C13-E26A-2259-6A76-BB7D239BBF57}"/>
          </ac:spMkLst>
        </pc:spChg>
        <pc:spChg chg="mod">
          <ac:chgData name="Sam SPD" userId="41c01d01b32d8f4d" providerId="LiveId" clId="{72412BCE-C885-49D1-8CBD-402BD9B7F620}" dt="2025-06-02T09:11:09.195" v="150" actId="6549"/>
          <ac:spMkLst>
            <pc:docMk/>
            <pc:sldMk cId="2930962551" sldId="287"/>
            <ac:spMk id="4" creationId="{B9BC7C3B-BEB6-43BA-0C04-57A129A1FD1B}"/>
          </ac:spMkLst>
        </pc:spChg>
      </pc:sldChg>
      <pc:sldChg chg="addSp delSp modSp del mod">
        <pc:chgData name="Sam SPD" userId="41c01d01b32d8f4d" providerId="LiveId" clId="{72412BCE-C885-49D1-8CBD-402BD9B7F620}" dt="2025-06-02T09:15:31.439" v="152" actId="47"/>
        <pc:sldMkLst>
          <pc:docMk/>
          <pc:sldMk cId="2486404146" sldId="288"/>
        </pc:sldMkLst>
        <pc:spChg chg="add mod">
          <ac:chgData name="Sam SPD" userId="41c01d01b32d8f4d" providerId="LiveId" clId="{72412BCE-C885-49D1-8CBD-402BD9B7F620}" dt="2025-06-02T08:56:19.817" v="70"/>
          <ac:spMkLst>
            <pc:docMk/>
            <pc:sldMk cId="2486404146" sldId="288"/>
            <ac:spMk id="5" creationId="{46E3B563-7232-BD66-3FF6-9711AE9592D6}"/>
          </ac:spMkLst>
        </pc:spChg>
        <pc:picChg chg="add mod">
          <ac:chgData name="Sam SPD" userId="41c01d01b32d8f4d" providerId="LiveId" clId="{72412BCE-C885-49D1-8CBD-402BD9B7F620}" dt="2025-06-02T08:55:46.425" v="54"/>
          <ac:picMkLst>
            <pc:docMk/>
            <pc:sldMk cId="2486404146" sldId="288"/>
            <ac:picMk id="3" creationId="{4F898853-70B6-818D-8A54-C309A25315BF}"/>
          </ac:picMkLst>
        </pc:picChg>
        <pc:picChg chg="del">
          <ac:chgData name="Sam SPD" userId="41c01d01b32d8f4d" providerId="LiveId" clId="{72412BCE-C885-49D1-8CBD-402BD9B7F620}" dt="2025-06-02T08:55:15.283" v="37" actId="478"/>
          <ac:picMkLst>
            <pc:docMk/>
            <pc:sldMk cId="2486404146" sldId="288"/>
            <ac:picMk id="4" creationId="{2AFCCF19-4972-4D1D-F80C-357094DC7FE1}"/>
          </ac:picMkLst>
        </pc:picChg>
      </pc:sldChg>
      <pc:sldChg chg="delSp del mod">
        <pc:chgData name="Sam SPD" userId="41c01d01b32d8f4d" providerId="LiveId" clId="{72412BCE-C885-49D1-8CBD-402BD9B7F620}" dt="2025-06-02T08:54:37.570" v="22" actId="47"/>
        <pc:sldMkLst>
          <pc:docMk/>
          <pc:sldMk cId="1084703020" sldId="289"/>
        </pc:sldMkLst>
        <pc:picChg chg="del">
          <ac:chgData name="Sam SPD" userId="41c01d01b32d8f4d" providerId="LiveId" clId="{72412BCE-C885-49D1-8CBD-402BD9B7F620}" dt="2025-06-02T08:54:27.393" v="21" actId="478"/>
          <ac:picMkLst>
            <pc:docMk/>
            <pc:sldMk cId="1084703020" sldId="289"/>
            <ac:picMk id="13" creationId="{48C2A4BF-28EA-946B-F1DA-1A53DCCA1709}"/>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12754F9-9161-E490-7EBA-BDB13E8B73F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3BE3FDA-0BE5-1F1B-F06C-3F4622A409C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BE157E7-B5E7-8349-ADAA-83547B539DB3}" type="datetimeFigureOut">
              <a:rPr lang="en-US" smtClean="0"/>
              <a:t>6/2/2025</a:t>
            </a:fld>
            <a:endParaRPr lang="en-US"/>
          </a:p>
        </p:txBody>
      </p:sp>
      <p:sp>
        <p:nvSpPr>
          <p:cNvPr id="4" name="Footer Placeholder 3">
            <a:extLst>
              <a:ext uri="{FF2B5EF4-FFF2-40B4-BE49-F238E27FC236}">
                <a16:creationId xmlns:a16="http://schemas.microsoft.com/office/drawing/2014/main" id="{E5D8D4B3-2D84-B52B-17A7-97A08954B34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25FE819-4C54-E28B-4F98-C47D684F39A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C5B038B-B8C5-2B40-8E37-146AB48CFE1B}" type="slidenum">
              <a:rPr lang="en-US" smtClean="0"/>
              <a:t>‹#›</a:t>
            </a:fld>
            <a:endParaRPr lang="en-US"/>
          </a:p>
        </p:txBody>
      </p:sp>
    </p:spTree>
    <p:extLst>
      <p:ext uri="{BB962C8B-B14F-4D97-AF65-F5344CB8AC3E}">
        <p14:creationId xmlns:p14="http://schemas.microsoft.com/office/powerpoint/2010/main" val="37363676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F6C459-AAC0-4FE2-BC77-DAC088B2BAFD}" type="datetimeFigureOut">
              <a:rPr lang="en-GB" smtClean="0"/>
              <a:t>02/06/2025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A2A78D-EE71-48B1-892F-89A2A50EAF89}" type="slidenum">
              <a:rPr lang="en-GB" smtClean="0"/>
              <a:t>‹#›</a:t>
            </a:fld>
            <a:endParaRPr lang="en-GB"/>
          </a:p>
        </p:txBody>
      </p:sp>
    </p:spTree>
    <p:extLst>
      <p:ext uri="{BB962C8B-B14F-4D97-AF65-F5344CB8AC3E}">
        <p14:creationId xmlns:p14="http://schemas.microsoft.com/office/powerpoint/2010/main" val="3037981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EA2A78D-EE71-48B1-892F-89A2A50EAF89}" type="slidenum">
              <a:rPr lang="en-GB" smtClean="0"/>
              <a:t>2</a:t>
            </a:fld>
            <a:endParaRPr lang="en-GB" dirty="0"/>
          </a:p>
        </p:txBody>
      </p:sp>
    </p:spTree>
    <p:extLst>
      <p:ext uri="{BB962C8B-B14F-4D97-AF65-F5344CB8AC3E}">
        <p14:creationId xmlns:p14="http://schemas.microsoft.com/office/powerpoint/2010/main" val="1339641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Key Message</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a:t>
            </a:r>
          </a:p>
          <a:p>
            <a:pPr marL="342900" lvl="0" indent="-342900">
              <a:lnSpc>
                <a:spcPct val="115000"/>
              </a:lnSpc>
              <a:spcAft>
                <a:spcPts val="800"/>
              </a:spcAft>
              <a:buSzPts val="1000"/>
              <a:buFont typeface="Symbol" panose="05050102010706020507" pitchFamily="18" charset="2"/>
              <a:buChar char=""/>
              <a:tabLst>
                <a:tab pos="4572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Preparation beats panic. If an organisation has a business continuity plan or incident response plan, communication protocols should already be clearly defined.</a:t>
            </a:r>
          </a:p>
          <a:p>
            <a:pPr marL="342900" lvl="0" indent="-342900">
              <a:lnSpc>
                <a:spcPct val="115000"/>
              </a:lnSpc>
              <a:spcAft>
                <a:spcPts val="800"/>
              </a:spcAft>
              <a:buSzPts val="1000"/>
              <a:buFont typeface="Symbol" panose="05050102010706020507" pitchFamily="18" charset="2"/>
              <a:buChar char=""/>
              <a:tabLst>
                <a:tab pos="4572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Instead of making it up as you go, a plan ensures consistent, transparent, and lawful communication—both internally and externally.</a:t>
            </a:r>
          </a:p>
          <a:p>
            <a:pPr marL="342900" lvl="0" indent="-342900">
              <a:lnSpc>
                <a:spcPct val="115000"/>
              </a:lnSpc>
              <a:spcAft>
                <a:spcPts val="800"/>
              </a:spcAft>
              <a:buSzPts val="1000"/>
              <a:buFont typeface="Symbol" panose="05050102010706020507" pitchFamily="18" charset="2"/>
              <a:buChar char=""/>
              <a:tabLst>
                <a:tab pos="457200" algn="l"/>
              </a:tabLst>
            </a:pP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Discussion Points</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a:t>
            </a:r>
          </a:p>
          <a:p>
            <a:pPr>
              <a:lnSpc>
                <a:spcPct val="115000"/>
              </a:lnSpc>
              <a:spcAft>
                <a:spcPts val="800"/>
              </a:spcAft>
            </a:pP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mj-lt"/>
              <a:buAutoNum type="arabicPeriod"/>
              <a:tabLst>
                <a:tab pos="457200" algn="l"/>
              </a:tabLs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Benefits of a Pre-Defined Plan</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Clarity: Staff know whom to inform first (IT supplier, finance, management) and what stakeholders must be notified (e.g., families, regulators like the ICO).</a:t>
            </a: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Faster, Fewer Mistakes: When everyone’s under stress, a </a:t>
            </a:r>
            <a:r>
              <a:rPr lang="en-GB" sz="1200" i="1" kern="100" dirty="0">
                <a:effectLst/>
                <a:latin typeface="Aptos" panose="020B0004020202020204" pitchFamily="34" charset="0"/>
                <a:ea typeface="Aptos" panose="020B0004020202020204" pitchFamily="34" charset="0"/>
                <a:cs typeface="Times New Roman" panose="02020603050405020304" pitchFamily="18" charset="0"/>
              </a:rPr>
              <a:t>checklist</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 or </a:t>
            </a:r>
            <a:r>
              <a:rPr lang="en-GB" sz="1200" i="1" kern="100" dirty="0">
                <a:effectLst/>
                <a:latin typeface="Aptos" panose="020B0004020202020204" pitchFamily="34" charset="0"/>
                <a:ea typeface="Aptos" panose="020B0004020202020204" pitchFamily="34" charset="0"/>
                <a:cs typeface="Times New Roman" panose="02020603050405020304" pitchFamily="18" charset="0"/>
              </a:rPr>
              <a:t>template</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 helps you avoid over-sharing sensitive details or withholding crucial information.</a:t>
            </a: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Maintains Trust: Stakeholders see a coordinated response rather than confusion or conflicting statements.</a:t>
            </a:r>
          </a:p>
          <a:p>
            <a:pPr marL="342900" lvl="0" indent="-342900">
              <a:lnSpc>
                <a:spcPct val="115000"/>
              </a:lnSpc>
              <a:spcAft>
                <a:spcPts val="800"/>
              </a:spcAft>
              <a:buFont typeface="+mj-lt"/>
              <a:buAutoNum type="arabicPeriod"/>
              <a:tabLst>
                <a:tab pos="457200" algn="l"/>
              </a:tabLs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Open &amp; Honest vs. Overexposure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A plan usually balances transparency and privacy to avoid naming individuals publicly while still being honest about the breach.</a:t>
            </a: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Staff morale stays higher when blame is replaced by learning. Families and guests remain reassured when they receive prompt, clear information without alarmist details.</a:t>
            </a:r>
          </a:p>
          <a:p>
            <a:pPr marL="342900" lvl="0" indent="-342900">
              <a:lnSpc>
                <a:spcPct val="115000"/>
              </a:lnSpc>
              <a:spcAft>
                <a:spcPts val="800"/>
              </a:spcAft>
              <a:buFont typeface="+mj-lt"/>
              <a:buAutoNum type="arabicPeriod"/>
              <a:tabLst>
                <a:tab pos="457200" algn="l"/>
              </a:tabLs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Legal/Regulatory Compliance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For UK organisations, ICO guidelines on data breaches emphasise prompt notification if personal data is compromised. A business continuity plan includes who reports to the ICO, by when, and how.</a:t>
            </a: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Plans typically specify whether vendors, commissioners, or other regulators (e.g., CQC in health and social care contexts) should be informed.</a:t>
            </a:r>
          </a:p>
          <a:p>
            <a:pPr marL="342900" lvl="0" indent="-342900">
              <a:lnSpc>
                <a:spcPct val="115000"/>
              </a:lnSpc>
              <a:spcAft>
                <a:spcPts val="800"/>
              </a:spcAft>
              <a:buFont typeface="+mj-lt"/>
              <a:buAutoNum type="arabicPeriod"/>
              <a:tabLst>
                <a:tab pos="457200" algn="l"/>
              </a:tabLs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Learning Culture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Crisis communication is not just about limiting damage; it’s about fostering a learning culture. Good preparation encourages staff to speak up early, preventing minor incidents from becoming major ones.</a:t>
            </a: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Post-incident reviews feed back into the continuity plan, improving readiness for next time.</a:t>
            </a:r>
          </a:p>
          <a:p>
            <a:pPr marL="742950" lvl="1" indent="-285750">
              <a:lnSpc>
                <a:spcPct val="115000"/>
              </a:lnSpc>
              <a:spcAft>
                <a:spcPts val="800"/>
              </a:spcAft>
              <a:buSzPts val="1000"/>
              <a:buFont typeface="Courier New" panose="02070309020205020404" pitchFamily="49" charset="0"/>
              <a:buChar char="o"/>
              <a:tabLst>
                <a:tab pos="914400" algn="l"/>
              </a:tabLst>
            </a:pP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Potential Prompts</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a:t>
            </a:r>
          </a:p>
          <a:p>
            <a:pPr marL="342900" lvl="0" indent="-342900">
              <a:lnSpc>
                <a:spcPct val="115000"/>
              </a:lnSpc>
              <a:spcAft>
                <a:spcPts val="800"/>
              </a:spcAft>
              <a:buSzPts val="1000"/>
              <a:buFont typeface="Symbol" panose="05050102010706020507" pitchFamily="18" charset="2"/>
              <a:buChar char=""/>
              <a:tabLst>
                <a:tab pos="4572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Ask participants: “How would having a pre-written communication plan or business continuity plan change your decision in Round 2?”</a:t>
            </a:r>
          </a:p>
          <a:p>
            <a:pPr marL="342900" lvl="0" indent="-342900">
              <a:lnSpc>
                <a:spcPct val="115000"/>
              </a:lnSpc>
              <a:spcAft>
                <a:spcPts val="800"/>
              </a:spcAft>
              <a:buSzPts val="1000"/>
              <a:buFont typeface="Symbol" panose="05050102010706020507" pitchFamily="18" charset="2"/>
              <a:buChar char=""/>
              <a:tabLst>
                <a:tab pos="4572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Encourage them to think about who would be informed, how quickly, and what key messages they’d share if they had to follow a plan rather than improvising under pressure.</a:t>
            </a:r>
          </a:p>
          <a:p>
            <a:endParaRPr lang="en-GB" dirty="0"/>
          </a:p>
        </p:txBody>
      </p:sp>
      <p:sp>
        <p:nvSpPr>
          <p:cNvPr id="4" name="Slide Number Placeholder 3"/>
          <p:cNvSpPr>
            <a:spLocks noGrp="1"/>
          </p:cNvSpPr>
          <p:nvPr>
            <p:ph type="sldNum" sz="quarter" idx="5"/>
          </p:nvPr>
        </p:nvSpPr>
        <p:spPr/>
        <p:txBody>
          <a:bodyPr/>
          <a:lstStyle/>
          <a:p>
            <a:fld id="{1EA2A78D-EE71-48B1-892F-89A2A50EAF89}" type="slidenum">
              <a:rPr lang="en-GB" smtClean="0"/>
              <a:t>11</a:t>
            </a:fld>
            <a:endParaRPr lang="en-GB"/>
          </a:p>
        </p:txBody>
      </p:sp>
    </p:spTree>
    <p:extLst>
      <p:ext uri="{BB962C8B-B14F-4D97-AF65-F5344CB8AC3E}">
        <p14:creationId xmlns:p14="http://schemas.microsoft.com/office/powerpoint/2010/main" val="30099066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Key Message</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a:t>
            </a:r>
          </a:p>
          <a:p>
            <a:pPr marL="342900" lvl="0" indent="-342900">
              <a:lnSpc>
                <a:spcPct val="115000"/>
              </a:lnSpc>
              <a:spcAft>
                <a:spcPts val="800"/>
              </a:spcAft>
              <a:buSzPts val="1000"/>
              <a:buFont typeface="Symbol" panose="05050102010706020507" pitchFamily="18" charset="2"/>
              <a:buChar char=""/>
              <a:tabLst>
                <a:tab pos="4572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Preparation beats panic. If an organisation has a business continuity plan or incident response plan, communication protocols should already be clearly defined.</a:t>
            </a:r>
          </a:p>
          <a:p>
            <a:pPr marL="342900" lvl="0" indent="-342900">
              <a:lnSpc>
                <a:spcPct val="115000"/>
              </a:lnSpc>
              <a:spcAft>
                <a:spcPts val="800"/>
              </a:spcAft>
              <a:buSzPts val="1000"/>
              <a:buFont typeface="Symbol" panose="05050102010706020507" pitchFamily="18" charset="2"/>
              <a:buChar char=""/>
              <a:tabLst>
                <a:tab pos="4572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Instead of making it up as you go, a plan ensures consistent, transparent, and lawful communication—both internally and externally.</a:t>
            </a:r>
          </a:p>
          <a:p>
            <a:pPr marL="342900" lvl="0" indent="-342900">
              <a:lnSpc>
                <a:spcPct val="115000"/>
              </a:lnSpc>
              <a:spcAft>
                <a:spcPts val="800"/>
              </a:spcAft>
              <a:buSzPts val="1000"/>
              <a:buFont typeface="Symbol" panose="05050102010706020507" pitchFamily="18" charset="2"/>
              <a:buChar char=""/>
              <a:tabLst>
                <a:tab pos="457200" algn="l"/>
              </a:tabLst>
            </a:pP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Discussion Points</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a:t>
            </a:r>
          </a:p>
          <a:p>
            <a:pPr>
              <a:lnSpc>
                <a:spcPct val="115000"/>
              </a:lnSpc>
              <a:spcAft>
                <a:spcPts val="800"/>
              </a:spcAft>
            </a:pP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mj-lt"/>
              <a:buAutoNum type="arabicPeriod"/>
              <a:tabLst>
                <a:tab pos="457200" algn="l"/>
              </a:tabLs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Benefits of a Pre-Defined Plan</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Clarity: Staff know whom to inform first (IT supplier, finance, management) and what stakeholders must be notified (e.g., families, regulators like the ICO).</a:t>
            </a: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Faster, Fewer Mistakes: When everyone’s under stress, a </a:t>
            </a:r>
            <a:r>
              <a:rPr lang="en-GB" sz="1200" i="1" kern="100" dirty="0">
                <a:effectLst/>
                <a:latin typeface="Aptos" panose="020B0004020202020204" pitchFamily="34" charset="0"/>
                <a:ea typeface="Aptos" panose="020B0004020202020204" pitchFamily="34" charset="0"/>
                <a:cs typeface="Times New Roman" panose="02020603050405020304" pitchFamily="18" charset="0"/>
              </a:rPr>
              <a:t>checklist</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 or </a:t>
            </a:r>
            <a:r>
              <a:rPr lang="en-GB" sz="1200" i="1" kern="100" dirty="0">
                <a:effectLst/>
                <a:latin typeface="Aptos" panose="020B0004020202020204" pitchFamily="34" charset="0"/>
                <a:ea typeface="Aptos" panose="020B0004020202020204" pitchFamily="34" charset="0"/>
                <a:cs typeface="Times New Roman" panose="02020603050405020304" pitchFamily="18" charset="0"/>
              </a:rPr>
              <a:t>template</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 helps you avoid over-sharing sensitive details or withholding crucial information.</a:t>
            </a: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Maintains Trust: Stakeholders see a coordinated response rather than confusion or conflicting statements.</a:t>
            </a:r>
          </a:p>
          <a:p>
            <a:pPr marL="342900" lvl="0" indent="-342900">
              <a:lnSpc>
                <a:spcPct val="115000"/>
              </a:lnSpc>
              <a:spcAft>
                <a:spcPts val="800"/>
              </a:spcAft>
              <a:buFont typeface="+mj-lt"/>
              <a:buAutoNum type="arabicPeriod"/>
              <a:tabLst>
                <a:tab pos="457200" algn="l"/>
              </a:tabLs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Open &amp; Honest vs. Overexposure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A plan usually balances transparency and privacy to avoid naming individuals publicly while still being honest about the breach.</a:t>
            </a: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Staff morale stays higher when blame is replaced by learning. Families and guests remain reassured when they receive prompt, clear information without alarmist details.</a:t>
            </a:r>
          </a:p>
          <a:p>
            <a:pPr marL="342900" lvl="0" indent="-342900">
              <a:lnSpc>
                <a:spcPct val="115000"/>
              </a:lnSpc>
              <a:spcAft>
                <a:spcPts val="800"/>
              </a:spcAft>
              <a:buFont typeface="+mj-lt"/>
              <a:buAutoNum type="arabicPeriod"/>
              <a:tabLst>
                <a:tab pos="457200" algn="l"/>
              </a:tabLs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Legal/Regulatory Compliance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For UK organisations, ICO guidelines on data breaches emphasise prompt notification if personal data is compromised. A business continuity plan includes who reports to the ICO, by when, and how.</a:t>
            </a: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Plans typically specify whether vendors, commissioners, or other regulators (e.g., CQC in health and social care contexts) should be informed.</a:t>
            </a:r>
          </a:p>
          <a:p>
            <a:pPr marL="342900" lvl="0" indent="-342900">
              <a:lnSpc>
                <a:spcPct val="115000"/>
              </a:lnSpc>
              <a:spcAft>
                <a:spcPts val="800"/>
              </a:spcAft>
              <a:buFont typeface="+mj-lt"/>
              <a:buAutoNum type="arabicPeriod"/>
              <a:tabLst>
                <a:tab pos="457200" algn="l"/>
              </a:tabLs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Learning Culture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Crisis communication is not just about limiting damage; it’s about fostering a learning culture. Good preparation encourages staff to speak up early, preventing minor incidents from becoming major ones.</a:t>
            </a: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Post-incident reviews feed back into the continuity plan, improving readiness for next time.</a:t>
            </a:r>
          </a:p>
          <a:p>
            <a:pPr marL="742950" lvl="1" indent="-285750">
              <a:lnSpc>
                <a:spcPct val="115000"/>
              </a:lnSpc>
              <a:spcAft>
                <a:spcPts val="800"/>
              </a:spcAft>
              <a:buSzPts val="1000"/>
              <a:buFont typeface="Courier New" panose="02070309020205020404" pitchFamily="49" charset="0"/>
              <a:buChar char="o"/>
              <a:tabLst>
                <a:tab pos="914400" algn="l"/>
              </a:tabLst>
            </a:pP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Potential Prompts</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a:t>
            </a:r>
          </a:p>
          <a:p>
            <a:pPr marL="342900" lvl="0" indent="-342900">
              <a:lnSpc>
                <a:spcPct val="115000"/>
              </a:lnSpc>
              <a:spcAft>
                <a:spcPts val="800"/>
              </a:spcAft>
              <a:buSzPts val="1000"/>
              <a:buFont typeface="Symbol" panose="05050102010706020507" pitchFamily="18" charset="2"/>
              <a:buChar char=""/>
              <a:tabLst>
                <a:tab pos="4572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Ask participants: “How would having a pre-written communication plan or business continuity plan change your decision in Round 2?”</a:t>
            </a:r>
          </a:p>
          <a:p>
            <a:pPr marL="342900" lvl="0" indent="-342900">
              <a:lnSpc>
                <a:spcPct val="115000"/>
              </a:lnSpc>
              <a:spcAft>
                <a:spcPts val="800"/>
              </a:spcAft>
              <a:buSzPts val="1000"/>
              <a:buFont typeface="Symbol" panose="05050102010706020507" pitchFamily="18" charset="2"/>
              <a:buChar char=""/>
              <a:tabLst>
                <a:tab pos="4572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Encourage them to think about who would be informed, how quickly, and what key messages they’d share if they had to follow a plan rather than improvising under pressure.</a:t>
            </a:r>
          </a:p>
          <a:p>
            <a:endParaRPr lang="en-GB" dirty="0"/>
          </a:p>
        </p:txBody>
      </p:sp>
      <p:sp>
        <p:nvSpPr>
          <p:cNvPr id="4" name="Slide Number Placeholder 3"/>
          <p:cNvSpPr>
            <a:spLocks noGrp="1"/>
          </p:cNvSpPr>
          <p:nvPr>
            <p:ph type="sldNum" sz="quarter" idx="5"/>
          </p:nvPr>
        </p:nvSpPr>
        <p:spPr/>
        <p:txBody>
          <a:bodyPr/>
          <a:lstStyle/>
          <a:p>
            <a:fld id="{1EA2A78D-EE71-48B1-892F-89A2A50EAF89}" type="slidenum">
              <a:rPr lang="en-GB" smtClean="0"/>
              <a:t>12</a:t>
            </a:fld>
            <a:endParaRPr lang="en-GB"/>
          </a:p>
        </p:txBody>
      </p:sp>
    </p:spTree>
    <p:extLst>
      <p:ext uri="{BB962C8B-B14F-4D97-AF65-F5344CB8AC3E}">
        <p14:creationId xmlns:p14="http://schemas.microsoft.com/office/powerpoint/2010/main" val="17527954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Key Message</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a:t>
            </a:r>
          </a:p>
          <a:p>
            <a:pPr marL="342900" lvl="0" indent="-342900">
              <a:lnSpc>
                <a:spcPct val="115000"/>
              </a:lnSpc>
              <a:spcAft>
                <a:spcPts val="800"/>
              </a:spcAft>
              <a:buSzPts val="1000"/>
              <a:buFont typeface="Symbol" panose="05050102010706020507" pitchFamily="18" charset="2"/>
              <a:buChar char=""/>
              <a:tabLst>
                <a:tab pos="4572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Preparation beats panic. If an organisation has a business continuity plan or incident response plan, communication protocols should already be clearly defined.</a:t>
            </a:r>
          </a:p>
          <a:p>
            <a:pPr marL="342900" lvl="0" indent="-342900">
              <a:lnSpc>
                <a:spcPct val="115000"/>
              </a:lnSpc>
              <a:spcAft>
                <a:spcPts val="800"/>
              </a:spcAft>
              <a:buSzPts val="1000"/>
              <a:buFont typeface="Symbol" panose="05050102010706020507" pitchFamily="18" charset="2"/>
              <a:buChar char=""/>
              <a:tabLst>
                <a:tab pos="4572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Instead of making it up as you go, a plan ensures consistent, transparent, and lawful communication—both internally and externally.</a:t>
            </a:r>
          </a:p>
          <a:p>
            <a:pPr marL="342900" lvl="0" indent="-342900">
              <a:lnSpc>
                <a:spcPct val="115000"/>
              </a:lnSpc>
              <a:spcAft>
                <a:spcPts val="800"/>
              </a:spcAft>
              <a:buSzPts val="1000"/>
              <a:buFont typeface="Symbol" panose="05050102010706020507" pitchFamily="18" charset="2"/>
              <a:buChar char=""/>
              <a:tabLst>
                <a:tab pos="457200" algn="l"/>
              </a:tabLst>
            </a:pP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Discussion Points</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a:t>
            </a:r>
          </a:p>
          <a:p>
            <a:pPr>
              <a:lnSpc>
                <a:spcPct val="115000"/>
              </a:lnSpc>
              <a:spcAft>
                <a:spcPts val="800"/>
              </a:spcAft>
            </a:pP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mj-lt"/>
              <a:buAutoNum type="arabicPeriod"/>
              <a:tabLst>
                <a:tab pos="457200" algn="l"/>
              </a:tabLs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Benefits of a Pre-Defined Plan</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Clarity: Staff know whom to inform first (IT supplier, finance, management) and what stakeholders must be notified (e.g., families, regulators like the ICO).</a:t>
            </a: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Faster, Fewer Mistakes: When everyone’s under stress, a </a:t>
            </a:r>
            <a:r>
              <a:rPr lang="en-GB" sz="1200" i="1" kern="100" dirty="0">
                <a:effectLst/>
                <a:latin typeface="Aptos" panose="020B0004020202020204" pitchFamily="34" charset="0"/>
                <a:ea typeface="Aptos" panose="020B0004020202020204" pitchFamily="34" charset="0"/>
                <a:cs typeface="Times New Roman" panose="02020603050405020304" pitchFamily="18" charset="0"/>
              </a:rPr>
              <a:t>checklist</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 or </a:t>
            </a:r>
            <a:r>
              <a:rPr lang="en-GB" sz="1200" i="1" kern="100" dirty="0">
                <a:effectLst/>
                <a:latin typeface="Aptos" panose="020B0004020202020204" pitchFamily="34" charset="0"/>
                <a:ea typeface="Aptos" panose="020B0004020202020204" pitchFamily="34" charset="0"/>
                <a:cs typeface="Times New Roman" panose="02020603050405020304" pitchFamily="18" charset="0"/>
              </a:rPr>
              <a:t>template</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 helps you avoid over-sharing sensitive details or withholding crucial information.</a:t>
            </a: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Maintains Trust: Stakeholders see a coordinated response rather than confusion or conflicting statements.</a:t>
            </a:r>
          </a:p>
          <a:p>
            <a:pPr marL="342900" lvl="0" indent="-342900">
              <a:lnSpc>
                <a:spcPct val="115000"/>
              </a:lnSpc>
              <a:spcAft>
                <a:spcPts val="800"/>
              </a:spcAft>
              <a:buFont typeface="+mj-lt"/>
              <a:buAutoNum type="arabicPeriod"/>
              <a:tabLst>
                <a:tab pos="457200" algn="l"/>
              </a:tabLs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Open &amp; Honest vs. Overexposure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A plan usually balances transparency and privacy to avoid naming individuals publicly while still being honest about the breach.</a:t>
            </a: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Staff morale stays higher when blame is replaced by learning. Families and guests remain reassured when they receive prompt, clear information without alarmist details.</a:t>
            </a:r>
          </a:p>
          <a:p>
            <a:pPr marL="342900" lvl="0" indent="-342900">
              <a:lnSpc>
                <a:spcPct val="115000"/>
              </a:lnSpc>
              <a:spcAft>
                <a:spcPts val="800"/>
              </a:spcAft>
              <a:buFont typeface="+mj-lt"/>
              <a:buAutoNum type="arabicPeriod"/>
              <a:tabLst>
                <a:tab pos="457200" algn="l"/>
              </a:tabLs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Legal/Regulatory Compliance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For UK organisations, ICO guidelines on data breaches emphasise prompt notification if personal data is compromised. A business continuity plan includes who reports to the ICO, by when, and how.</a:t>
            </a: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Plans typically specify whether vendors, commissioners, or other regulators (e.g., CQC in health and social care contexts) should be informed.</a:t>
            </a:r>
          </a:p>
          <a:p>
            <a:pPr marL="342900" lvl="0" indent="-342900">
              <a:lnSpc>
                <a:spcPct val="115000"/>
              </a:lnSpc>
              <a:spcAft>
                <a:spcPts val="800"/>
              </a:spcAft>
              <a:buFont typeface="+mj-lt"/>
              <a:buAutoNum type="arabicPeriod"/>
              <a:tabLst>
                <a:tab pos="457200" algn="l"/>
              </a:tabLs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Learning Culture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Crisis communication is not just about limiting damage; it’s about fostering a learning culture. Good preparation encourages staff to speak up early, preventing minor incidents from becoming major ones.</a:t>
            </a: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Post-incident reviews feed back into the continuity plan, improving readiness for next time.</a:t>
            </a:r>
          </a:p>
          <a:p>
            <a:pPr marL="742950" lvl="1" indent="-285750">
              <a:lnSpc>
                <a:spcPct val="115000"/>
              </a:lnSpc>
              <a:spcAft>
                <a:spcPts val="800"/>
              </a:spcAft>
              <a:buSzPts val="1000"/>
              <a:buFont typeface="Courier New" panose="02070309020205020404" pitchFamily="49" charset="0"/>
              <a:buChar char="o"/>
              <a:tabLst>
                <a:tab pos="914400" algn="l"/>
              </a:tabLst>
            </a:pP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Potential Prompts</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a:t>
            </a:r>
          </a:p>
          <a:p>
            <a:pPr marL="342900" lvl="0" indent="-342900">
              <a:lnSpc>
                <a:spcPct val="115000"/>
              </a:lnSpc>
              <a:spcAft>
                <a:spcPts val="800"/>
              </a:spcAft>
              <a:buSzPts val="1000"/>
              <a:buFont typeface="Symbol" panose="05050102010706020507" pitchFamily="18" charset="2"/>
              <a:buChar char=""/>
              <a:tabLst>
                <a:tab pos="4572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Ask participants: “How would having a pre-written communication plan or business continuity plan change your decision in Round 2?”</a:t>
            </a:r>
          </a:p>
          <a:p>
            <a:pPr marL="342900" lvl="0" indent="-342900">
              <a:lnSpc>
                <a:spcPct val="115000"/>
              </a:lnSpc>
              <a:spcAft>
                <a:spcPts val="800"/>
              </a:spcAft>
              <a:buSzPts val="1000"/>
              <a:buFont typeface="Symbol" panose="05050102010706020507" pitchFamily="18" charset="2"/>
              <a:buChar char=""/>
              <a:tabLst>
                <a:tab pos="4572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Encourage them to think about who would be informed, how quickly, and what key messages they’d share if they had to follow a plan rather than improvising under pressure.</a:t>
            </a:r>
          </a:p>
          <a:p>
            <a:endParaRPr lang="en-GB" dirty="0"/>
          </a:p>
        </p:txBody>
      </p:sp>
      <p:sp>
        <p:nvSpPr>
          <p:cNvPr id="4" name="Slide Number Placeholder 3"/>
          <p:cNvSpPr>
            <a:spLocks noGrp="1"/>
          </p:cNvSpPr>
          <p:nvPr>
            <p:ph type="sldNum" sz="quarter" idx="5"/>
          </p:nvPr>
        </p:nvSpPr>
        <p:spPr/>
        <p:txBody>
          <a:bodyPr/>
          <a:lstStyle/>
          <a:p>
            <a:fld id="{1EA2A78D-EE71-48B1-892F-89A2A50EAF89}" type="slidenum">
              <a:rPr lang="en-GB" smtClean="0"/>
              <a:t>13</a:t>
            </a:fld>
            <a:endParaRPr lang="en-GB"/>
          </a:p>
        </p:txBody>
      </p:sp>
    </p:spTree>
    <p:extLst>
      <p:ext uri="{BB962C8B-B14F-4D97-AF65-F5344CB8AC3E}">
        <p14:creationId xmlns:p14="http://schemas.microsoft.com/office/powerpoint/2010/main" val="807286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Encourage Reflection</a:t>
            </a:r>
          </a:p>
          <a:p>
            <a:r>
              <a:rPr lang="en-GB" b="0" dirty="0"/>
              <a:t>Ask participants which option best strengthens long-term resilience and why.</a:t>
            </a:r>
          </a:p>
          <a:p>
            <a:r>
              <a:rPr lang="en-GB" b="0" dirty="0"/>
              <a:t>Emphasise the difference between purely technological approaches, punitive cultures, ignoring problems, and a collaborative learning strategy.</a:t>
            </a:r>
          </a:p>
          <a:p>
            <a:pPr>
              <a:buFont typeface="Arial" panose="020B0604020202020204" pitchFamily="34" charset="0"/>
              <a:buChar char="•"/>
            </a:pPr>
            <a:endParaRPr lang="en-GB" b="0" dirty="0"/>
          </a:p>
          <a:p>
            <a:r>
              <a:rPr lang="en-GB" b="1" dirty="0"/>
              <a:t>Tie It All Together</a:t>
            </a:r>
          </a:p>
          <a:p>
            <a:r>
              <a:rPr lang="en-GB" b="0" dirty="0"/>
              <a:t>In earlier rounds, you addressed immediate and communication decisions. Now you see how longer-term solutions vary in depth and effectiveness.</a:t>
            </a:r>
          </a:p>
        </p:txBody>
      </p:sp>
      <p:sp>
        <p:nvSpPr>
          <p:cNvPr id="4" name="Slide Number Placeholder 3"/>
          <p:cNvSpPr>
            <a:spLocks noGrp="1"/>
          </p:cNvSpPr>
          <p:nvPr>
            <p:ph type="sldNum" sz="quarter" idx="5"/>
          </p:nvPr>
        </p:nvSpPr>
        <p:spPr/>
        <p:txBody>
          <a:bodyPr/>
          <a:lstStyle/>
          <a:p>
            <a:fld id="{1EA2A78D-EE71-48B1-892F-89A2A50EAF89}" type="slidenum">
              <a:rPr lang="en-GB" smtClean="0"/>
              <a:t>14</a:t>
            </a:fld>
            <a:endParaRPr lang="en-GB"/>
          </a:p>
        </p:txBody>
      </p:sp>
    </p:spTree>
    <p:extLst>
      <p:ext uri="{BB962C8B-B14F-4D97-AF65-F5344CB8AC3E}">
        <p14:creationId xmlns:p14="http://schemas.microsoft.com/office/powerpoint/2010/main" val="26857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EA2A78D-EE71-48B1-892F-89A2A50EAF89}" type="slidenum">
              <a:rPr lang="en-GB" smtClean="0"/>
              <a:t>15</a:t>
            </a:fld>
            <a:endParaRPr lang="en-GB"/>
          </a:p>
        </p:txBody>
      </p:sp>
    </p:spTree>
    <p:extLst>
      <p:ext uri="{BB962C8B-B14F-4D97-AF65-F5344CB8AC3E}">
        <p14:creationId xmlns:p14="http://schemas.microsoft.com/office/powerpoint/2010/main" val="33494044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EA2A78D-EE71-48B1-892F-89A2A50EAF89}" type="slidenum">
              <a:rPr lang="en-GB" smtClean="0"/>
              <a:t>16</a:t>
            </a:fld>
            <a:endParaRPr lang="en-GB"/>
          </a:p>
        </p:txBody>
      </p:sp>
    </p:spTree>
    <p:extLst>
      <p:ext uri="{BB962C8B-B14F-4D97-AF65-F5344CB8AC3E}">
        <p14:creationId xmlns:p14="http://schemas.microsoft.com/office/powerpoint/2010/main" val="31528784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EA2A78D-EE71-48B1-892F-89A2A50EAF89}" type="slidenum">
              <a:rPr lang="en-GB" smtClean="0"/>
              <a:t>17</a:t>
            </a:fld>
            <a:endParaRPr lang="en-GB"/>
          </a:p>
        </p:txBody>
      </p:sp>
    </p:spTree>
    <p:extLst>
      <p:ext uri="{BB962C8B-B14F-4D97-AF65-F5344CB8AC3E}">
        <p14:creationId xmlns:p14="http://schemas.microsoft.com/office/powerpoint/2010/main" val="7460705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EA2A78D-EE71-48B1-892F-89A2A50EAF89}" type="slidenum">
              <a:rPr lang="en-GB" smtClean="0"/>
              <a:t>18</a:t>
            </a:fld>
            <a:endParaRPr lang="en-GB"/>
          </a:p>
        </p:txBody>
      </p:sp>
    </p:spTree>
    <p:extLst>
      <p:ext uri="{BB962C8B-B14F-4D97-AF65-F5344CB8AC3E}">
        <p14:creationId xmlns:p14="http://schemas.microsoft.com/office/powerpoint/2010/main" val="22429605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EA2A78D-EE71-48B1-892F-89A2A50EAF89}" type="slidenum">
              <a:rPr lang="en-GB" smtClean="0"/>
              <a:t>19</a:t>
            </a:fld>
            <a:endParaRPr lang="en-GB"/>
          </a:p>
        </p:txBody>
      </p:sp>
    </p:spTree>
    <p:extLst>
      <p:ext uri="{BB962C8B-B14F-4D97-AF65-F5344CB8AC3E}">
        <p14:creationId xmlns:p14="http://schemas.microsoft.com/office/powerpoint/2010/main" val="295728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EA2A78D-EE71-48B1-892F-89A2A50EAF89}" type="slidenum">
              <a:rPr lang="en-GB" smtClean="0"/>
              <a:t>3</a:t>
            </a:fld>
            <a:endParaRPr lang="en-GB"/>
          </a:p>
        </p:txBody>
      </p:sp>
    </p:spTree>
    <p:extLst>
      <p:ext uri="{BB962C8B-B14F-4D97-AF65-F5344CB8AC3E}">
        <p14:creationId xmlns:p14="http://schemas.microsoft.com/office/powerpoint/2010/main" val="3594876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 comfortable with what you don’t know - just like I wouldn’t walk into a social care setting and start providing care without guidance, the same applies to IT and cyber. If you're unsure, don’t hesitate to reach out - there’s no such thing as a stupid question and all of us are more than happy to help.</a:t>
            </a:r>
          </a:p>
          <a:p>
            <a:endParaRPr lang="en-GB" dirty="0"/>
          </a:p>
          <a:p>
            <a:r>
              <a:rPr lang="en-GB" dirty="0"/>
              <a:t>ONCE VOTING IS COMPLETED/AN ACTION IS PICKED BY MAJORITY – CLICK THE RELEVENT TEXT FOR FEEDBACK SLIDE</a:t>
            </a:r>
          </a:p>
        </p:txBody>
      </p:sp>
      <p:sp>
        <p:nvSpPr>
          <p:cNvPr id="4" name="Slide Number Placeholder 3"/>
          <p:cNvSpPr>
            <a:spLocks noGrp="1"/>
          </p:cNvSpPr>
          <p:nvPr>
            <p:ph type="sldNum" sz="quarter" idx="5"/>
          </p:nvPr>
        </p:nvSpPr>
        <p:spPr/>
        <p:txBody>
          <a:bodyPr/>
          <a:lstStyle/>
          <a:p>
            <a:fld id="{1EA2A78D-EE71-48B1-892F-89A2A50EAF89}" type="slidenum">
              <a:rPr lang="en-GB" smtClean="0"/>
              <a:t>4</a:t>
            </a:fld>
            <a:endParaRPr lang="en-GB"/>
          </a:p>
        </p:txBody>
      </p:sp>
    </p:spTree>
    <p:extLst>
      <p:ext uri="{BB962C8B-B14F-4D97-AF65-F5344CB8AC3E}">
        <p14:creationId xmlns:p14="http://schemas.microsoft.com/office/powerpoint/2010/main" val="1563989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EA2A78D-EE71-48B1-892F-89A2A50EAF89}" type="slidenum">
              <a:rPr lang="en-GB" smtClean="0"/>
              <a:t>5</a:t>
            </a:fld>
            <a:endParaRPr lang="en-GB"/>
          </a:p>
        </p:txBody>
      </p:sp>
    </p:spTree>
    <p:extLst>
      <p:ext uri="{BB962C8B-B14F-4D97-AF65-F5344CB8AC3E}">
        <p14:creationId xmlns:p14="http://schemas.microsoft.com/office/powerpoint/2010/main" val="3666898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EA2A78D-EE71-48B1-892F-89A2A50EAF89}" type="slidenum">
              <a:rPr lang="en-GB" smtClean="0"/>
              <a:t>6</a:t>
            </a:fld>
            <a:endParaRPr lang="en-GB"/>
          </a:p>
        </p:txBody>
      </p:sp>
    </p:spTree>
    <p:extLst>
      <p:ext uri="{BB962C8B-B14F-4D97-AF65-F5344CB8AC3E}">
        <p14:creationId xmlns:p14="http://schemas.microsoft.com/office/powerpoint/2010/main" val="2342562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EA2A78D-EE71-48B1-892F-89A2A50EAF89}" type="slidenum">
              <a:rPr lang="en-GB" smtClean="0"/>
              <a:t>7</a:t>
            </a:fld>
            <a:endParaRPr lang="en-GB"/>
          </a:p>
        </p:txBody>
      </p:sp>
    </p:spTree>
    <p:extLst>
      <p:ext uri="{BB962C8B-B14F-4D97-AF65-F5344CB8AC3E}">
        <p14:creationId xmlns:p14="http://schemas.microsoft.com/office/powerpoint/2010/main" val="547443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EA2A78D-EE71-48B1-892F-89A2A50EAF89}" type="slidenum">
              <a:rPr lang="en-GB" smtClean="0"/>
              <a:t>8</a:t>
            </a:fld>
            <a:endParaRPr lang="en-GB"/>
          </a:p>
        </p:txBody>
      </p:sp>
    </p:spTree>
    <p:extLst>
      <p:ext uri="{BB962C8B-B14F-4D97-AF65-F5344CB8AC3E}">
        <p14:creationId xmlns:p14="http://schemas.microsoft.com/office/powerpoint/2010/main" val="832407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1EA2A78D-EE71-48B1-892F-89A2A50EAF89}" type="slidenum">
              <a:rPr lang="en-GB" smtClean="0"/>
              <a:t>9</a:t>
            </a:fld>
            <a:endParaRPr lang="en-GB"/>
          </a:p>
        </p:txBody>
      </p:sp>
    </p:spTree>
    <p:extLst>
      <p:ext uri="{BB962C8B-B14F-4D97-AF65-F5344CB8AC3E}">
        <p14:creationId xmlns:p14="http://schemas.microsoft.com/office/powerpoint/2010/main" val="467544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Key Message</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a:t>
            </a:r>
          </a:p>
          <a:p>
            <a:pPr marL="342900" lvl="0" indent="-342900">
              <a:lnSpc>
                <a:spcPct val="115000"/>
              </a:lnSpc>
              <a:spcAft>
                <a:spcPts val="800"/>
              </a:spcAft>
              <a:buSzPts val="1000"/>
              <a:buFont typeface="Symbol" panose="05050102010706020507" pitchFamily="18" charset="2"/>
              <a:buChar char=""/>
              <a:tabLst>
                <a:tab pos="4572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Preparation beats panic. If an organisation has a business continuity plan or incident response plan, communication protocols should already be clearly defined.</a:t>
            </a:r>
          </a:p>
          <a:p>
            <a:pPr marL="342900" lvl="0" indent="-342900">
              <a:lnSpc>
                <a:spcPct val="115000"/>
              </a:lnSpc>
              <a:spcAft>
                <a:spcPts val="800"/>
              </a:spcAft>
              <a:buSzPts val="1000"/>
              <a:buFont typeface="Symbol" panose="05050102010706020507" pitchFamily="18" charset="2"/>
              <a:buChar char=""/>
              <a:tabLst>
                <a:tab pos="4572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Instead of making it up as you go, a plan ensures consistent, transparent, and lawful communication—both internally and externally.</a:t>
            </a:r>
          </a:p>
          <a:p>
            <a:pPr marL="342900" lvl="0" indent="-342900">
              <a:lnSpc>
                <a:spcPct val="115000"/>
              </a:lnSpc>
              <a:spcAft>
                <a:spcPts val="800"/>
              </a:spcAft>
              <a:buSzPts val="1000"/>
              <a:buFont typeface="Symbol" panose="05050102010706020507" pitchFamily="18" charset="2"/>
              <a:buChar char=""/>
              <a:tabLst>
                <a:tab pos="457200" algn="l"/>
              </a:tabLst>
            </a:pP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Discussion Points</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a:t>
            </a:r>
          </a:p>
          <a:p>
            <a:pPr>
              <a:lnSpc>
                <a:spcPct val="115000"/>
              </a:lnSpc>
              <a:spcAft>
                <a:spcPts val="800"/>
              </a:spcAft>
            </a:pP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mj-lt"/>
              <a:buAutoNum type="arabicPeriod"/>
              <a:tabLst>
                <a:tab pos="457200" algn="l"/>
              </a:tabLs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Benefits of a Pre-Defined Plan</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Clarity: Staff know whom to inform first (IT supplier, finance, management) and what stakeholders must be notified (e.g., families, regulators like the ICO).</a:t>
            </a: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Faster, Fewer Mistakes: When everyone’s under stress, a </a:t>
            </a:r>
            <a:r>
              <a:rPr lang="en-GB" sz="1200" i="1" kern="100" dirty="0">
                <a:effectLst/>
                <a:latin typeface="Aptos" panose="020B0004020202020204" pitchFamily="34" charset="0"/>
                <a:ea typeface="Aptos" panose="020B0004020202020204" pitchFamily="34" charset="0"/>
                <a:cs typeface="Times New Roman" panose="02020603050405020304" pitchFamily="18" charset="0"/>
              </a:rPr>
              <a:t>checklist</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 or </a:t>
            </a:r>
            <a:r>
              <a:rPr lang="en-GB" sz="1200" i="1" kern="100" dirty="0">
                <a:effectLst/>
                <a:latin typeface="Aptos" panose="020B0004020202020204" pitchFamily="34" charset="0"/>
                <a:ea typeface="Aptos" panose="020B0004020202020204" pitchFamily="34" charset="0"/>
                <a:cs typeface="Times New Roman" panose="02020603050405020304" pitchFamily="18" charset="0"/>
              </a:rPr>
              <a:t>template</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 helps you avoid over-sharing sensitive details or withholding crucial information.</a:t>
            </a: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Maintains Trust: Stakeholders see a coordinated response rather than confusion or conflicting statements.</a:t>
            </a:r>
          </a:p>
          <a:p>
            <a:pPr marL="342900" lvl="0" indent="-342900">
              <a:lnSpc>
                <a:spcPct val="115000"/>
              </a:lnSpc>
              <a:spcAft>
                <a:spcPts val="800"/>
              </a:spcAft>
              <a:buFont typeface="+mj-lt"/>
              <a:buAutoNum type="arabicPeriod"/>
              <a:tabLst>
                <a:tab pos="457200" algn="l"/>
              </a:tabLs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Open &amp; Honest vs. Overexposure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A plan usually balances transparency and privacy to avoid naming individuals publicly while still being honest about the breach.</a:t>
            </a: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Staff morale stays higher when blame is replaced by learning. Families and guests remain reassured when they receive prompt, clear information without alarmist details.</a:t>
            </a:r>
          </a:p>
          <a:p>
            <a:pPr marL="342900" lvl="0" indent="-342900">
              <a:lnSpc>
                <a:spcPct val="115000"/>
              </a:lnSpc>
              <a:spcAft>
                <a:spcPts val="800"/>
              </a:spcAft>
              <a:buFont typeface="+mj-lt"/>
              <a:buAutoNum type="arabicPeriod"/>
              <a:tabLst>
                <a:tab pos="457200" algn="l"/>
              </a:tabLs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Legal/Regulatory Compliance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For UK organisations, ICO guidelines on data breaches emphasise prompt notification if personal data is compromised. A business continuity plan includes who reports to the ICO, by when, and how.</a:t>
            </a: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Plans typically specify whether vendors, commissioners, or other regulators (e.g., CQC in health and social care contexts) should be informed.</a:t>
            </a:r>
          </a:p>
          <a:p>
            <a:pPr marL="342900" lvl="0" indent="-342900">
              <a:lnSpc>
                <a:spcPct val="115000"/>
              </a:lnSpc>
              <a:spcAft>
                <a:spcPts val="800"/>
              </a:spcAft>
              <a:buFont typeface="+mj-lt"/>
              <a:buAutoNum type="arabicPeriod"/>
              <a:tabLst>
                <a:tab pos="457200" algn="l"/>
              </a:tabLs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Learning Culture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Crisis communication is not just about limiting damage; it’s about fostering a learning culture. Good preparation encourages staff to speak up early, preventing minor incidents from becoming major ones.</a:t>
            </a:r>
          </a:p>
          <a:p>
            <a:pPr marL="742950" lvl="1" indent="-285750">
              <a:lnSpc>
                <a:spcPct val="115000"/>
              </a:lnSpc>
              <a:spcAft>
                <a:spcPts val="800"/>
              </a:spcAft>
              <a:buSzPts val="1000"/>
              <a:buFont typeface="Courier New" panose="02070309020205020404" pitchFamily="49" charset="0"/>
              <a:buChar char="o"/>
              <a:tabLst>
                <a:tab pos="9144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Post-incident reviews feed back into the continuity plan, improving readiness for next time.</a:t>
            </a:r>
          </a:p>
          <a:p>
            <a:pPr marL="742950" lvl="1" indent="-285750">
              <a:lnSpc>
                <a:spcPct val="115000"/>
              </a:lnSpc>
              <a:spcAft>
                <a:spcPts val="800"/>
              </a:spcAft>
              <a:buSzPts val="1000"/>
              <a:buFont typeface="Courier New" panose="02070309020205020404" pitchFamily="49" charset="0"/>
              <a:buChar char="o"/>
              <a:tabLst>
                <a:tab pos="914400" algn="l"/>
              </a:tabLst>
            </a:pP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Potential Prompts</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a:t>
            </a:r>
          </a:p>
          <a:p>
            <a:pPr marL="342900" lvl="0" indent="-342900">
              <a:lnSpc>
                <a:spcPct val="115000"/>
              </a:lnSpc>
              <a:spcAft>
                <a:spcPts val="800"/>
              </a:spcAft>
              <a:buSzPts val="1000"/>
              <a:buFont typeface="Symbol" panose="05050102010706020507" pitchFamily="18" charset="2"/>
              <a:buChar char=""/>
              <a:tabLst>
                <a:tab pos="4572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Ask participants: “How would having a pre-written communication plan or business continuity plan change your decision in Round 2?”</a:t>
            </a:r>
          </a:p>
          <a:p>
            <a:pPr marL="342900" lvl="0" indent="-342900">
              <a:lnSpc>
                <a:spcPct val="115000"/>
              </a:lnSpc>
              <a:spcAft>
                <a:spcPts val="800"/>
              </a:spcAft>
              <a:buSzPts val="1000"/>
              <a:buFont typeface="Symbol" panose="05050102010706020507" pitchFamily="18" charset="2"/>
              <a:buChar char=""/>
              <a:tabLst>
                <a:tab pos="457200" algn="l"/>
              </a:tabLs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Encourage them to think about who would be informed, how quickly, and what key messages they’d share if they had to follow a plan rather than improvising under pressure.</a:t>
            </a:r>
          </a:p>
          <a:p>
            <a:endParaRPr lang="en-GB" dirty="0"/>
          </a:p>
        </p:txBody>
      </p:sp>
      <p:sp>
        <p:nvSpPr>
          <p:cNvPr id="4" name="Slide Number Placeholder 3"/>
          <p:cNvSpPr>
            <a:spLocks noGrp="1"/>
          </p:cNvSpPr>
          <p:nvPr>
            <p:ph type="sldNum" sz="quarter" idx="5"/>
          </p:nvPr>
        </p:nvSpPr>
        <p:spPr/>
        <p:txBody>
          <a:bodyPr/>
          <a:lstStyle/>
          <a:p>
            <a:fld id="{1EA2A78D-EE71-48B1-892F-89A2A50EAF89}" type="slidenum">
              <a:rPr lang="en-GB" smtClean="0"/>
              <a:t>10</a:t>
            </a:fld>
            <a:endParaRPr lang="en-GB"/>
          </a:p>
        </p:txBody>
      </p:sp>
    </p:spTree>
    <p:extLst>
      <p:ext uri="{BB962C8B-B14F-4D97-AF65-F5344CB8AC3E}">
        <p14:creationId xmlns:p14="http://schemas.microsoft.com/office/powerpoint/2010/main" val="4226463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Placeholder 9">
            <a:extLst>
              <a:ext uri="{FF2B5EF4-FFF2-40B4-BE49-F238E27FC236}">
                <a16:creationId xmlns:a16="http://schemas.microsoft.com/office/drawing/2014/main" id="{9414B952-FA1A-6A25-6151-81C0F3501A41}"/>
              </a:ext>
            </a:extLst>
          </p:cNvPr>
          <p:cNvSpPr>
            <a:spLocks noGrp="1"/>
          </p:cNvSpPr>
          <p:nvPr>
            <p:ph type="title" hasCustomPrompt="1"/>
          </p:nvPr>
        </p:nvSpPr>
        <p:spPr>
          <a:xfrm>
            <a:off x="704723" y="2889504"/>
            <a:ext cx="3599253" cy="1462303"/>
          </a:xfrm>
          <a:prstGeom prst="rect">
            <a:avLst/>
          </a:prstGeom>
        </p:spPr>
        <p:txBody>
          <a:bodyPr vert="horz" lIns="0" tIns="0" rIns="0" bIns="0" rtlCol="0" anchor="t">
            <a:normAutofit/>
          </a:bodyPr>
          <a:lstStyle>
            <a:lvl1pPr>
              <a:defRPr/>
            </a:lvl1pPr>
          </a:lstStyle>
          <a:p>
            <a:r>
              <a:rPr lang="en-GB" dirty="0"/>
              <a:t>Title of presentation</a:t>
            </a:r>
            <a:endParaRPr lang="en-US" dirty="0"/>
          </a:p>
        </p:txBody>
      </p:sp>
      <p:sp>
        <p:nvSpPr>
          <p:cNvPr id="2" name="TextBox 1">
            <a:extLst>
              <a:ext uri="{FF2B5EF4-FFF2-40B4-BE49-F238E27FC236}">
                <a16:creationId xmlns:a16="http://schemas.microsoft.com/office/drawing/2014/main" id="{D655B769-FEF0-9C08-9FB6-5C501645B636}"/>
              </a:ext>
            </a:extLst>
          </p:cNvPr>
          <p:cNvSpPr txBox="1"/>
          <p:nvPr userDrawn="1"/>
        </p:nvSpPr>
        <p:spPr>
          <a:xfrm>
            <a:off x="704723" y="4561332"/>
            <a:ext cx="4517136" cy="369332"/>
          </a:xfrm>
          <a:prstGeom prst="rect">
            <a:avLst/>
          </a:prstGeom>
          <a:noFill/>
        </p:spPr>
        <p:txBody>
          <a:bodyPr wrap="square" rtlCol="0">
            <a:spAutoFit/>
          </a:bodyPr>
          <a:lstStyle/>
          <a:p>
            <a:r>
              <a:rPr lang="en-GB" dirty="0"/>
              <a:t>Presenter</a:t>
            </a:r>
          </a:p>
        </p:txBody>
      </p:sp>
      <p:sp>
        <p:nvSpPr>
          <p:cNvPr id="3" name="TextBox 2">
            <a:extLst>
              <a:ext uri="{FF2B5EF4-FFF2-40B4-BE49-F238E27FC236}">
                <a16:creationId xmlns:a16="http://schemas.microsoft.com/office/drawing/2014/main" id="{19B9B867-D3D2-46CD-1200-9DFACA57FDFF}"/>
              </a:ext>
            </a:extLst>
          </p:cNvPr>
          <p:cNvSpPr txBox="1"/>
          <p:nvPr userDrawn="1"/>
        </p:nvSpPr>
        <p:spPr>
          <a:xfrm>
            <a:off x="704723" y="4955523"/>
            <a:ext cx="4517136" cy="369332"/>
          </a:xfrm>
          <a:prstGeom prst="rect">
            <a:avLst/>
          </a:prstGeom>
          <a:noFill/>
        </p:spPr>
        <p:txBody>
          <a:bodyPr wrap="square" rtlCol="0">
            <a:spAutoFit/>
          </a:bodyPr>
          <a:lstStyle/>
          <a:p>
            <a:r>
              <a:rPr lang="en-GB" dirty="0"/>
              <a:t>Date</a:t>
            </a:r>
          </a:p>
        </p:txBody>
      </p:sp>
    </p:spTree>
    <p:extLst>
      <p:ext uri="{BB962C8B-B14F-4D97-AF65-F5344CB8AC3E}">
        <p14:creationId xmlns:p14="http://schemas.microsoft.com/office/powerpoint/2010/main" val="1647710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7" name="Title Placeholder 9">
            <a:extLst>
              <a:ext uri="{FF2B5EF4-FFF2-40B4-BE49-F238E27FC236}">
                <a16:creationId xmlns:a16="http://schemas.microsoft.com/office/drawing/2014/main" id="{9414B952-FA1A-6A25-6151-81C0F3501A41}"/>
              </a:ext>
            </a:extLst>
          </p:cNvPr>
          <p:cNvSpPr>
            <a:spLocks noGrp="1"/>
          </p:cNvSpPr>
          <p:nvPr>
            <p:ph type="title" hasCustomPrompt="1"/>
          </p:nvPr>
        </p:nvSpPr>
        <p:spPr>
          <a:xfrm>
            <a:off x="3739978" y="2494992"/>
            <a:ext cx="7199871" cy="1868016"/>
          </a:xfrm>
          <a:prstGeom prst="rect">
            <a:avLst/>
          </a:prstGeom>
        </p:spPr>
        <p:txBody>
          <a:bodyPr vert="horz" lIns="0" tIns="0" rIns="0" bIns="0" rtlCol="0" anchor="ctr">
            <a:normAutofit/>
          </a:bodyPr>
          <a:lstStyle>
            <a:lvl1pPr>
              <a:defRPr>
                <a:solidFill>
                  <a:schemeClr val="bg1"/>
                </a:solidFill>
              </a:defRPr>
            </a:lvl1pPr>
          </a:lstStyle>
          <a:p>
            <a:r>
              <a:rPr lang="en-GB" dirty="0"/>
              <a:t>Insert section title here.</a:t>
            </a:r>
            <a:endParaRPr lang="en-US" dirty="0"/>
          </a:p>
        </p:txBody>
      </p:sp>
    </p:spTree>
    <p:extLst>
      <p:ext uri="{BB962C8B-B14F-4D97-AF65-F5344CB8AC3E}">
        <p14:creationId xmlns:p14="http://schemas.microsoft.com/office/powerpoint/2010/main" val="1038890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06B4D03-C1F3-34FB-488B-C38046E6152A}"/>
              </a:ext>
            </a:extLst>
          </p:cNvPr>
          <p:cNvSpPr>
            <a:spLocks noGrp="1"/>
          </p:cNvSpPr>
          <p:nvPr>
            <p:ph type="body" sz="quarter" idx="10" hasCustomPrompt="1"/>
          </p:nvPr>
        </p:nvSpPr>
        <p:spPr>
          <a:xfrm>
            <a:off x="1235075" y="1808163"/>
            <a:ext cx="9721850" cy="391340"/>
          </a:xfrm>
          <a:prstGeom prst="rect">
            <a:avLst/>
          </a:prstGeom>
        </p:spPr>
        <p:txBody>
          <a:bodyPr lIns="0" tIns="0" rIns="0" bIns="0"/>
          <a:lstStyle>
            <a:lvl1pPr marL="0" indent="0">
              <a:lnSpc>
                <a:spcPct val="100000"/>
              </a:lnSpc>
              <a:buNone/>
              <a:defRPr sz="2600">
                <a:solidFill>
                  <a:schemeClr val="tx1"/>
                </a:solidFill>
                <a:latin typeface="+mj-lt"/>
              </a:defRPr>
            </a:lvl1pPr>
            <a:lvl2pPr marL="457200" indent="0">
              <a:buNone/>
              <a:defRPr sz="2600">
                <a:latin typeface="+mj-lt"/>
              </a:defRPr>
            </a:lvl2pPr>
            <a:lvl3pPr marL="914400" indent="0">
              <a:buNone/>
              <a:defRPr sz="2600">
                <a:latin typeface="+mj-lt"/>
              </a:defRPr>
            </a:lvl3pPr>
            <a:lvl4pPr marL="1371600" indent="0">
              <a:buNone/>
              <a:defRPr sz="2600">
                <a:latin typeface="+mj-lt"/>
              </a:defRPr>
            </a:lvl4pPr>
            <a:lvl5pPr marL="1828800" indent="0">
              <a:buNone/>
              <a:defRPr sz="2600">
                <a:latin typeface="+mj-lt"/>
              </a:defRPr>
            </a:lvl5pPr>
          </a:lstStyle>
          <a:p>
            <a:pPr lvl="0"/>
            <a:r>
              <a:rPr lang="en-GB" dirty="0"/>
              <a:t>Insert page title in this space</a:t>
            </a:r>
            <a:endParaRPr lang="en-US" dirty="0"/>
          </a:p>
        </p:txBody>
      </p:sp>
      <p:sp>
        <p:nvSpPr>
          <p:cNvPr id="3" name="Text Placeholder 2">
            <a:extLst>
              <a:ext uri="{FF2B5EF4-FFF2-40B4-BE49-F238E27FC236}">
                <a16:creationId xmlns:a16="http://schemas.microsoft.com/office/drawing/2014/main" id="{F55EBBB6-E7DF-E3F2-CDE9-5F69268599B1}"/>
              </a:ext>
            </a:extLst>
          </p:cNvPr>
          <p:cNvSpPr>
            <a:spLocks noGrp="1"/>
          </p:cNvSpPr>
          <p:nvPr>
            <p:ph type="body" sz="quarter" idx="11" hasCustomPrompt="1"/>
          </p:nvPr>
        </p:nvSpPr>
        <p:spPr>
          <a:xfrm>
            <a:off x="1235075" y="2592388"/>
            <a:ext cx="4500563" cy="2816225"/>
          </a:xfrm>
          <a:prstGeom prst="rect">
            <a:avLst/>
          </a:prstGeom>
        </p:spPr>
        <p:txBody>
          <a:bodyPr lIns="0" tIns="0" rIns="0" bIns="0" numCol="1" spcCol="720000"/>
          <a:lstStyle>
            <a:lvl1pPr marL="285750" indent="-285750">
              <a:lnSpc>
                <a:spcPts val="2160"/>
              </a:lnSpc>
              <a:buFont typeface="Wingdings" panose="05000000000000000000" pitchFamily="2" charset="2"/>
              <a:buChar char="§"/>
              <a:defRPr sz="1600">
                <a:solidFill>
                  <a:schemeClr val="tx1"/>
                </a:solidFill>
              </a:defRPr>
            </a:lvl1pPr>
            <a:lvl2pPr marL="457200" indent="0">
              <a:lnSpc>
                <a:spcPts val="2060"/>
              </a:lnSpc>
              <a:buNone/>
              <a:defRPr sz="1300">
                <a:solidFill>
                  <a:schemeClr val="tx1"/>
                </a:solidFill>
              </a:defRPr>
            </a:lvl2pPr>
            <a:lvl3pPr marL="914400" indent="0">
              <a:lnSpc>
                <a:spcPts val="2060"/>
              </a:lnSpc>
              <a:buNone/>
              <a:defRPr sz="1300">
                <a:solidFill>
                  <a:schemeClr val="tx1"/>
                </a:solidFill>
              </a:defRPr>
            </a:lvl3pPr>
            <a:lvl4pPr marL="1371600" indent="0">
              <a:lnSpc>
                <a:spcPts val="2060"/>
              </a:lnSpc>
              <a:buNone/>
              <a:defRPr sz="1300">
                <a:solidFill>
                  <a:schemeClr val="tx1"/>
                </a:solidFill>
              </a:defRPr>
            </a:lvl4pPr>
            <a:lvl5pPr marL="1828800" indent="0">
              <a:lnSpc>
                <a:spcPts val="2060"/>
              </a:lnSpc>
              <a:buNone/>
              <a:defRPr sz="1300">
                <a:solidFill>
                  <a:schemeClr val="tx1"/>
                </a:solidFill>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p>
          <a:p>
            <a:pPr lvl="0"/>
            <a:r>
              <a:rPr lang="en-GB" dirty="0" err="1"/>
              <a:t>Praesent</a:t>
            </a:r>
            <a:r>
              <a:rPr lang="en-GB" dirty="0"/>
              <a:t> </a:t>
            </a:r>
            <a:r>
              <a:rPr lang="en-GB" dirty="0" err="1"/>
              <a:t>eget</a:t>
            </a:r>
            <a:r>
              <a:rPr lang="en-GB" dirty="0"/>
              <a:t> </a:t>
            </a:r>
            <a:r>
              <a:rPr lang="en-GB" dirty="0" err="1"/>
              <a:t>est</a:t>
            </a:r>
            <a:r>
              <a:rPr lang="en-GB" dirty="0"/>
              <a:t> id </a:t>
            </a:r>
            <a:r>
              <a:rPr lang="en-GB" dirty="0" err="1"/>
              <a:t>tellus</a:t>
            </a:r>
            <a:r>
              <a:rPr lang="en-GB" dirty="0"/>
              <a:t> dictum semper. </a:t>
            </a:r>
            <a:r>
              <a:rPr lang="en-GB" dirty="0" err="1"/>
              <a:t>Curabitur</a:t>
            </a:r>
            <a:r>
              <a:rPr lang="en-GB" dirty="0"/>
              <a:t> </a:t>
            </a:r>
            <a:r>
              <a:rPr lang="en-GB" dirty="0" err="1"/>
              <a:t>vel</a:t>
            </a:r>
            <a:r>
              <a:rPr lang="en-GB" dirty="0"/>
              <a:t> </a:t>
            </a:r>
            <a:r>
              <a:rPr lang="en-GB" dirty="0" err="1"/>
              <a:t>aliquet</a:t>
            </a:r>
            <a:r>
              <a:rPr lang="en-GB" dirty="0"/>
              <a:t> </a:t>
            </a:r>
            <a:r>
              <a:rPr lang="en-GB" dirty="0" err="1"/>
              <a:t>lectus</a:t>
            </a:r>
            <a:r>
              <a:rPr lang="en-GB" dirty="0"/>
              <a:t>. </a:t>
            </a:r>
          </a:p>
          <a:p>
            <a:pPr lvl="0"/>
            <a:r>
              <a:rPr lang="en-GB" dirty="0"/>
              <a:t>Nunc </a:t>
            </a:r>
            <a:r>
              <a:rPr lang="en-GB" dirty="0" err="1"/>
              <a:t>ornare</a:t>
            </a:r>
            <a:r>
              <a:rPr lang="en-GB" dirty="0"/>
              <a:t> </a:t>
            </a:r>
            <a:r>
              <a:rPr lang="en-GB" dirty="0" err="1"/>
              <a:t>tortor</a:t>
            </a:r>
            <a:r>
              <a:rPr lang="en-GB" dirty="0"/>
              <a:t> ante, </a:t>
            </a:r>
            <a:r>
              <a:rPr lang="en-GB" dirty="0" err="1"/>
              <a:t>quis</a:t>
            </a:r>
            <a:r>
              <a:rPr lang="en-GB" dirty="0"/>
              <a:t> gravida </a:t>
            </a:r>
            <a:r>
              <a:rPr lang="en-GB" dirty="0" err="1"/>
              <a:t>orci</a:t>
            </a:r>
            <a:r>
              <a:rPr lang="en-GB" dirty="0"/>
              <a:t> semper a. Donec </a:t>
            </a:r>
            <a:r>
              <a:rPr lang="en-GB" dirty="0" err="1"/>
              <a:t>malesuada</a:t>
            </a:r>
            <a:r>
              <a:rPr lang="en-GB" dirty="0"/>
              <a:t> </a:t>
            </a:r>
            <a:r>
              <a:rPr lang="en-GB" dirty="0" err="1"/>
              <a:t>arcu</a:t>
            </a:r>
            <a:r>
              <a:rPr lang="en-GB" dirty="0"/>
              <a:t> ac fermentum </a:t>
            </a:r>
            <a:r>
              <a:rPr lang="en-GB" dirty="0" err="1"/>
              <a:t>tincidunt</a:t>
            </a:r>
            <a:r>
              <a:rPr lang="en-GB" dirty="0"/>
              <a:t>. </a:t>
            </a:r>
            <a:r>
              <a:rPr lang="en-GB" dirty="0" err="1"/>
              <a:t>Quisque</a:t>
            </a:r>
            <a:r>
              <a:rPr lang="en-GB" dirty="0"/>
              <a:t> </a:t>
            </a:r>
            <a:r>
              <a:rPr lang="en-GB" dirty="0" err="1"/>
              <a:t>pellentesque</a:t>
            </a:r>
            <a:r>
              <a:rPr lang="en-GB" dirty="0"/>
              <a:t> </a:t>
            </a:r>
            <a:r>
              <a:rPr lang="en-GB" dirty="0" err="1"/>
              <a:t>luctus</a:t>
            </a:r>
            <a:r>
              <a:rPr lang="en-GB" dirty="0"/>
              <a:t> </a:t>
            </a:r>
            <a:r>
              <a:rPr lang="en-GB" dirty="0" err="1"/>
              <a:t>sem</a:t>
            </a:r>
            <a:r>
              <a:rPr lang="en-GB" dirty="0"/>
              <a:t> </a:t>
            </a:r>
            <a:r>
              <a:rPr lang="en-GB" dirty="0" err="1"/>
              <a:t>tincidunt</a:t>
            </a:r>
            <a:r>
              <a:rPr lang="en-GB" dirty="0"/>
              <a:t> </a:t>
            </a:r>
            <a:r>
              <a:rPr lang="en-GB" dirty="0" err="1"/>
              <a:t>sagittis</a:t>
            </a:r>
            <a:r>
              <a:rPr lang="en-GB" dirty="0"/>
              <a:t>.</a:t>
            </a:r>
          </a:p>
          <a:p>
            <a:pPr lvl="0"/>
            <a:endParaRPr lang="en-GB" dirty="0"/>
          </a:p>
        </p:txBody>
      </p:sp>
      <p:sp>
        <p:nvSpPr>
          <p:cNvPr id="5" name="Text Placeholder 2">
            <a:extLst>
              <a:ext uri="{FF2B5EF4-FFF2-40B4-BE49-F238E27FC236}">
                <a16:creationId xmlns:a16="http://schemas.microsoft.com/office/drawing/2014/main" id="{FFE18C7F-6E6C-79CE-B287-30ECA00F80DF}"/>
              </a:ext>
            </a:extLst>
          </p:cNvPr>
          <p:cNvSpPr>
            <a:spLocks noGrp="1"/>
          </p:cNvSpPr>
          <p:nvPr>
            <p:ph type="body" sz="quarter" idx="12" hasCustomPrompt="1"/>
          </p:nvPr>
        </p:nvSpPr>
        <p:spPr>
          <a:xfrm>
            <a:off x="6456364" y="2592387"/>
            <a:ext cx="4500563" cy="2816225"/>
          </a:xfrm>
          <a:prstGeom prst="rect">
            <a:avLst/>
          </a:prstGeom>
        </p:spPr>
        <p:txBody>
          <a:bodyPr lIns="0" tIns="0" rIns="0" bIns="0" numCol="1" spcCol="720000"/>
          <a:lstStyle>
            <a:lvl1pPr marL="285750" indent="-285750">
              <a:lnSpc>
                <a:spcPts val="2160"/>
              </a:lnSpc>
              <a:buFont typeface="Wingdings" panose="05000000000000000000" pitchFamily="2" charset="2"/>
              <a:buChar char="§"/>
              <a:defRPr sz="1600">
                <a:solidFill>
                  <a:schemeClr val="tx1"/>
                </a:solidFill>
              </a:defRPr>
            </a:lvl1pPr>
            <a:lvl2pPr marL="457200" indent="0">
              <a:lnSpc>
                <a:spcPts val="2060"/>
              </a:lnSpc>
              <a:buNone/>
              <a:defRPr sz="1300">
                <a:solidFill>
                  <a:schemeClr val="tx1"/>
                </a:solidFill>
              </a:defRPr>
            </a:lvl2pPr>
            <a:lvl3pPr marL="914400" indent="0">
              <a:lnSpc>
                <a:spcPts val="2060"/>
              </a:lnSpc>
              <a:buNone/>
              <a:defRPr sz="1300">
                <a:solidFill>
                  <a:schemeClr val="tx1"/>
                </a:solidFill>
              </a:defRPr>
            </a:lvl3pPr>
            <a:lvl4pPr marL="1371600" indent="0">
              <a:lnSpc>
                <a:spcPts val="2060"/>
              </a:lnSpc>
              <a:buNone/>
              <a:defRPr sz="1300">
                <a:solidFill>
                  <a:schemeClr val="tx1"/>
                </a:solidFill>
              </a:defRPr>
            </a:lvl4pPr>
            <a:lvl5pPr marL="1828800" indent="0">
              <a:lnSpc>
                <a:spcPts val="2060"/>
              </a:lnSpc>
              <a:buNone/>
              <a:defRPr sz="1300">
                <a:solidFill>
                  <a:schemeClr val="tx1"/>
                </a:solidFill>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p>
          <a:p>
            <a:pPr lvl="0"/>
            <a:r>
              <a:rPr lang="en-GB" dirty="0" err="1"/>
              <a:t>Praesent</a:t>
            </a:r>
            <a:r>
              <a:rPr lang="en-GB" dirty="0"/>
              <a:t> </a:t>
            </a:r>
            <a:r>
              <a:rPr lang="en-GB" dirty="0" err="1"/>
              <a:t>eget</a:t>
            </a:r>
            <a:r>
              <a:rPr lang="en-GB" dirty="0"/>
              <a:t> </a:t>
            </a:r>
            <a:r>
              <a:rPr lang="en-GB" dirty="0" err="1"/>
              <a:t>est</a:t>
            </a:r>
            <a:r>
              <a:rPr lang="en-GB" dirty="0"/>
              <a:t> id </a:t>
            </a:r>
            <a:r>
              <a:rPr lang="en-GB" dirty="0" err="1"/>
              <a:t>tellus</a:t>
            </a:r>
            <a:r>
              <a:rPr lang="en-GB" dirty="0"/>
              <a:t> dictum semper. </a:t>
            </a:r>
            <a:r>
              <a:rPr lang="en-GB" dirty="0" err="1"/>
              <a:t>Curabitur</a:t>
            </a:r>
            <a:r>
              <a:rPr lang="en-GB" dirty="0"/>
              <a:t> </a:t>
            </a:r>
            <a:r>
              <a:rPr lang="en-GB" dirty="0" err="1"/>
              <a:t>vel</a:t>
            </a:r>
            <a:r>
              <a:rPr lang="en-GB" dirty="0"/>
              <a:t> </a:t>
            </a:r>
            <a:r>
              <a:rPr lang="en-GB" dirty="0" err="1"/>
              <a:t>aliquet</a:t>
            </a:r>
            <a:r>
              <a:rPr lang="en-GB" dirty="0"/>
              <a:t> </a:t>
            </a:r>
            <a:r>
              <a:rPr lang="en-GB" dirty="0" err="1"/>
              <a:t>lectus</a:t>
            </a:r>
            <a:r>
              <a:rPr lang="en-GB" dirty="0"/>
              <a:t>. </a:t>
            </a:r>
          </a:p>
          <a:p>
            <a:pPr lvl="0"/>
            <a:r>
              <a:rPr lang="en-GB" dirty="0"/>
              <a:t>Nunc </a:t>
            </a:r>
            <a:r>
              <a:rPr lang="en-GB" dirty="0" err="1"/>
              <a:t>ornare</a:t>
            </a:r>
            <a:r>
              <a:rPr lang="en-GB" dirty="0"/>
              <a:t> </a:t>
            </a:r>
            <a:r>
              <a:rPr lang="en-GB" dirty="0" err="1"/>
              <a:t>tortor</a:t>
            </a:r>
            <a:r>
              <a:rPr lang="en-GB" dirty="0"/>
              <a:t> ante, </a:t>
            </a:r>
            <a:r>
              <a:rPr lang="en-GB" dirty="0" err="1"/>
              <a:t>quis</a:t>
            </a:r>
            <a:r>
              <a:rPr lang="en-GB" dirty="0"/>
              <a:t> gravida </a:t>
            </a:r>
            <a:r>
              <a:rPr lang="en-GB" dirty="0" err="1"/>
              <a:t>orci</a:t>
            </a:r>
            <a:r>
              <a:rPr lang="en-GB" dirty="0"/>
              <a:t> semper a. Donec </a:t>
            </a:r>
            <a:r>
              <a:rPr lang="en-GB" dirty="0" err="1"/>
              <a:t>malesuada</a:t>
            </a:r>
            <a:r>
              <a:rPr lang="en-GB" dirty="0"/>
              <a:t> </a:t>
            </a:r>
            <a:r>
              <a:rPr lang="en-GB" dirty="0" err="1"/>
              <a:t>arcu</a:t>
            </a:r>
            <a:r>
              <a:rPr lang="en-GB" dirty="0"/>
              <a:t> ac fermentum </a:t>
            </a:r>
            <a:r>
              <a:rPr lang="en-GB" dirty="0" err="1"/>
              <a:t>tincidunt</a:t>
            </a:r>
            <a:r>
              <a:rPr lang="en-GB" dirty="0"/>
              <a:t>. </a:t>
            </a:r>
            <a:r>
              <a:rPr lang="en-GB" dirty="0" err="1"/>
              <a:t>Quisque</a:t>
            </a:r>
            <a:r>
              <a:rPr lang="en-GB" dirty="0"/>
              <a:t> </a:t>
            </a:r>
            <a:r>
              <a:rPr lang="en-GB" dirty="0" err="1"/>
              <a:t>pellentesque</a:t>
            </a:r>
            <a:r>
              <a:rPr lang="en-GB" dirty="0"/>
              <a:t> </a:t>
            </a:r>
            <a:r>
              <a:rPr lang="en-GB" dirty="0" err="1"/>
              <a:t>luctus</a:t>
            </a:r>
            <a:r>
              <a:rPr lang="en-GB" dirty="0"/>
              <a:t> </a:t>
            </a:r>
            <a:r>
              <a:rPr lang="en-GB" dirty="0" err="1"/>
              <a:t>sem</a:t>
            </a:r>
            <a:r>
              <a:rPr lang="en-GB" dirty="0"/>
              <a:t> </a:t>
            </a:r>
            <a:r>
              <a:rPr lang="en-GB" dirty="0" err="1"/>
              <a:t>tincidunt</a:t>
            </a:r>
            <a:r>
              <a:rPr lang="en-GB" dirty="0"/>
              <a:t> </a:t>
            </a:r>
            <a:r>
              <a:rPr lang="en-GB" dirty="0" err="1"/>
              <a:t>sagittis</a:t>
            </a:r>
            <a:r>
              <a:rPr lang="en-GB" dirty="0"/>
              <a:t>.</a:t>
            </a:r>
          </a:p>
        </p:txBody>
      </p:sp>
    </p:spTree>
    <p:extLst>
      <p:ext uri="{BB962C8B-B14F-4D97-AF65-F5344CB8AC3E}">
        <p14:creationId xmlns:p14="http://schemas.microsoft.com/office/powerpoint/2010/main" val="1048607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Image Righ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06B4D03-C1F3-34FB-488B-C38046E6152A}"/>
              </a:ext>
            </a:extLst>
          </p:cNvPr>
          <p:cNvSpPr>
            <a:spLocks noGrp="1"/>
          </p:cNvSpPr>
          <p:nvPr>
            <p:ph type="body" sz="quarter" idx="10" hasCustomPrompt="1"/>
          </p:nvPr>
        </p:nvSpPr>
        <p:spPr>
          <a:xfrm>
            <a:off x="1235075" y="1808163"/>
            <a:ext cx="9721850" cy="391340"/>
          </a:xfrm>
          <a:prstGeom prst="rect">
            <a:avLst/>
          </a:prstGeom>
        </p:spPr>
        <p:txBody>
          <a:bodyPr lIns="0" tIns="0" rIns="0" bIns="0"/>
          <a:lstStyle>
            <a:lvl1pPr marL="0" indent="0">
              <a:lnSpc>
                <a:spcPct val="100000"/>
              </a:lnSpc>
              <a:buNone/>
              <a:defRPr sz="2600">
                <a:solidFill>
                  <a:schemeClr val="tx1"/>
                </a:solidFill>
                <a:latin typeface="+mj-lt"/>
              </a:defRPr>
            </a:lvl1pPr>
            <a:lvl2pPr marL="457200" indent="0">
              <a:buNone/>
              <a:defRPr sz="2600">
                <a:latin typeface="+mj-lt"/>
              </a:defRPr>
            </a:lvl2pPr>
            <a:lvl3pPr marL="914400" indent="0">
              <a:buNone/>
              <a:defRPr sz="2600">
                <a:latin typeface="+mj-lt"/>
              </a:defRPr>
            </a:lvl3pPr>
            <a:lvl4pPr marL="1371600" indent="0">
              <a:buNone/>
              <a:defRPr sz="2600">
                <a:latin typeface="+mj-lt"/>
              </a:defRPr>
            </a:lvl4pPr>
            <a:lvl5pPr marL="1828800" indent="0">
              <a:buNone/>
              <a:defRPr sz="2600">
                <a:latin typeface="+mj-lt"/>
              </a:defRPr>
            </a:lvl5pPr>
          </a:lstStyle>
          <a:p>
            <a:pPr lvl="0"/>
            <a:r>
              <a:rPr lang="en-GB" dirty="0"/>
              <a:t>Insert page title in this space</a:t>
            </a:r>
            <a:endParaRPr lang="en-US" dirty="0"/>
          </a:p>
        </p:txBody>
      </p:sp>
      <p:sp>
        <p:nvSpPr>
          <p:cNvPr id="3" name="Text Placeholder 2">
            <a:extLst>
              <a:ext uri="{FF2B5EF4-FFF2-40B4-BE49-F238E27FC236}">
                <a16:creationId xmlns:a16="http://schemas.microsoft.com/office/drawing/2014/main" id="{F55EBBB6-E7DF-E3F2-CDE9-5F69268599B1}"/>
              </a:ext>
            </a:extLst>
          </p:cNvPr>
          <p:cNvSpPr>
            <a:spLocks noGrp="1"/>
          </p:cNvSpPr>
          <p:nvPr>
            <p:ph type="body" sz="quarter" idx="11" hasCustomPrompt="1"/>
          </p:nvPr>
        </p:nvSpPr>
        <p:spPr>
          <a:xfrm>
            <a:off x="1235075" y="2592388"/>
            <a:ext cx="4500563" cy="2816225"/>
          </a:xfrm>
          <a:prstGeom prst="rect">
            <a:avLst/>
          </a:prstGeom>
        </p:spPr>
        <p:txBody>
          <a:bodyPr lIns="0" tIns="0" rIns="0" bIns="0" numCol="1" spcCol="720000"/>
          <a:lstStyle>
            <a:lvl1pPr marL="0" indent="0">
              <a:lnSpc>
                <a:spcPts val="2160"/>
              </a:lnSpc>
              <a:buNone/>
              <a:defRPr sz="1600">
                <a:solidFill>
                  <a:schemeClr val="tx1"/>
                </a:solidFill>
              </a:defRPr>
            </a:lvl1pPr>
            <a:lvl2pPr marL="457200" indent="0">
              <a:lnSpc>
                <a:spcPts val="2060"/>
              </a:lnSpc>
              <a:buNone/>
              <a:defRPr sz="1300">
                <a:solidFill>
                  <a:schemeClr val="tx1"/>
                </a:solidFill>
              </a:defRPr>
            </a:lvl2pPr>
            <a:lvl3pPr marL="914400" indent="0">
              <a:lnSpc>
                <a:spcPts val="2060"/>
              </a:lnSpc>
              <a:buNone/>
              <a:defRPr sz="1300">
                <a:solidFill>
                  <a:schemeClr val="tx1"/>
                </a:solidFill>
              </a:defRPr>
            </a:lvl3pPr>
            <a:lvl4pPr marL="1371600" indent="0">
              <a:lnSpc>
                <a:spcPts val="2060"/>
              </a:lnSpc>
              <a:buNone/>
              <a:defRPr sz="1300">
                <a:solidFill>
                  <a:schemeClr val="tx1"/>
                </a:solidFill>
              </a:defRPr>
            </a:lvl4pPr>
            <a:lvl5pPr marL="1828800" indent="0">
              <a:lnSpc>
                <a:spcPts val="2060"/>
              </a:lnSpc>
              <a:buNone/>
              <a:defRPr sz="1300">
                <a:solidFill>
                  <a:schemeClr val="tx1"/>
                </a:solidFill>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Praesent</a:t>
            </a:r>
            <a:r>
              <a:rPr lang="en-GB" dirty="0"/>
              <a:t> </a:t>
            </a:r>
            <a:r>
              <a:rPr lang="en-GB" dirty="0" err="1"/>
              <a:t>eget</a:t>
            </a:r>
            <a:r>
              <a:rPr lang="en-GB" dirty="0"/>
              <a:t> </a:t>
            </a:r>
            <a:r>
              <a:rPr lang="en-GB" dirty="0" err="1"/>
              <a:t>est</a:t>
            </a:r>
            <a:r>
              <a:rPr lang="en-GB" dirty="0"/>
              <a:t> id </a:t>
            </a:r>
            <a:r>
              <a:rPr lang="en-GB" dirty="0" err="1"/>
              <a:t>tellus</a:t>
            </a:r>
            <a:r>
              <a:rPr lang="en-GB" dirty="0"/>
              <a:t> dictum semper. </a:t>
            </a:r>
          </a:p>
          <a:p>
            <a:pPr lvl="0"/>
            <a:r>
              <a:rPr lang="en-GB" dirty="0" err="1"/>
              <a:t>Curabitur</a:t>
            </a:r>
            <a:r>
              <a:rPr lang="en-GB" dirty="0"/>
              <a:t> </a:t>
            </a:r>
            <a:r>
              <a:rPr lang="en-GB" dirty="0" err="1"/>
              <a:t>vel</a:t>
            </a:r>
            <a:r>
              <a:rPr lang="en-GB" dirty="0"/>
              <a:t> </a:t>
            </a:r>
            <a:r>
              <a:rPr lang="en-GB" dirty="0" err="1"/>
              <a:t>aliquet</a:t>
            </a:r>
            <a:r>
              <a:rPr lang="en-GB" dirty="0"/>
              <a:t> </a:t>
            </a:r>
            <a:r>
              <a:rPr lang="en-GB" dirty="0" err="1"/>
              <a:t>lectus</a:t>
            </a:r>
            <a:r>
              <a:rPr lang="en-GB" dirty="0"/>
              <a:t>. </a:t>
            </a:r>
            <a:r>
              <a:rPr lang="en-GB" dirty="0" err="1"/>
              <a:t>Pellentesque</a:t>
            </a:r>
            <a:r>
              <a:rPr lang="en-GB" dirty="0"/>
              <a:t> </a:t>
            </a:r>
            <a:r>
              <a:rPr lang="en-GB" dirty="0" err="1"/>
              <a:t>condimentum</a:t>
            </a:r>
            <a:r>
              <a:rPr lang="en-GB" dirty="0"/>
              <a:t>, </a:t>
            </a:r>
            <a:r>
              <a:rPr lang="en-GB" dirty="0" err="1"/>
              <a:t>neque</a:t>
            </a:r>
            <a:r>
              <a:rPr lang="en-GB" dirty="0"/>
              <a:t> in </a:t>
            </a:r>
            <a:r>
              <a:rPr lang="en-GB" dirty="0" err="1"/>
              <a:t>sodales</a:t>
            </a:r>
            <a:r>
              <a:rPr lang="en-GB" dirty="0"/>
              <a:t> </a:t>
            </a:r>
            <a:r>
              <a:rPr lang="en-GB" dirty="0" err="1"/>
              <a:t>commodo</a:t>
            </a:r>
            <a:r>
              <a:rPr lang="en-GB" dirty="0"/>
              <a:t>, </a:t>
            </a:r>
            <a:r>
              <a:rPr lang="en-GB" dirty="0" err="1"/>
              <a:t>arcu</a:t>
            </a:r>
            <a:r>
              <a:rPr lang="en-GB" dirty="0"/>
              <a:t> </a:t>
            </a:r>
            <a:r>
              <a:rPr lang="en-GB" dirty="0" err="1"/>
              <a:t>tortor</a:t>
            </a:r>
            <a:r>
              <a:rPr lang="en-GB" dirty="0"/>
              <a:t> </a:t>
            </a:r>
            <a:r>
              <a:rPr lang="en-GB" dirty="0" err="1"/>
              <a:t>egestas</a:t>
            </a:r>
            <a:r>
              <a:rPr lang="en-GB" dirty="0"/>
              <a:t> </a:t>
            </a:r>
            <a:r>
              <a:rPr lang="en-GB" dirty="0" err="1"/>
              <a:t>sem</a:t>
            </a:r>
            <a:r>
              <a:rPr lang="en-GB" dirty="0"/>
              <a:t>, ac </a:t>
            </a:r>
            <a:r>
              <a:rPr lang="en-GB" dirty="0" err="1"/>
              <a:t>lobortis</a:t>
            </a:r>
            <a:r>
              <a:rPr lang="en-GB" dirty="0"/>
              <a:t> </a:t>
            </a:r>
            <a:r>
              <a:rPr lang="en-GB" dirty="0" err="1"/>
              <a:t>tortor</a:t>
            </a:r>
            <a:r>
              <a:rPr lang="en-GB" dirty="0"/>
              <a:t> </a:t>
            </a:r>
            <a:r>
              <a:rPr lang="en-GB" dirty="0" err="1"/>
              <a:t>quam</a:t>
            </a:r>
            <a:r>
              <a:rPr lang="en-GB" dirty="0"/>
              <a:t> et est. </a:t>
            </a:r>
          </a:p>
          <a:p>
            <a:pPr lvl="0"/>
            <a:r>
              <a:rPr lang="en-GB" dirty="0"/>
              <a:t>Sed </a:t>
            </a:r>
            <a:r>
              <a:rPr lang="en-GB" dirty="0" err="1"/>
              <a:t>hendrerit</a:t>
            </a:r>
            <a:r>
              <a:rPr lang="en-GB" dirty="0"/>
              <a:t> </a:t>
            </a:r>
            <a:r>
              <a:rPr lang="en-GB" dirty="0" err="1"/>
              <a:t>augue</a:t>
            </a:r>
            <a:r>
              <a:rPr lang="en-GB" dirty="0"/>
              <a:t> sit </a:t>
            </a:r>
            <a:r>
              <a:rPr lang="en-GB" dirty="0" err="1"/>
              <a:t>amet</a:t>
            </a:r>
            <a:r>
              <a:rPr lang="en-GB" dirty="0"/>
              <a:t> </a:t>
            </a:r>
            <a:r>
              <a:rPr lang="en-GB" dirty="0" err="1"/>
              <a:t>nulla</a:t>
            </a:r>
            <a:r>
              <a:rPr lang="en-GB" dirty="0"/>
              <a:t> pharetra </a:t>
            </a:r>
            <a:r>
              <a:rPr lang="en-GB" dirty="0" err="1"/>
              <a:t>dignissim</a:t>
            </a:r>
            <a:r>
              <a:rPr lang="en-GB" dirty="0"/>
              <a:t>. Maecenas tempus eros </a:t>
            </a:r>
            <a:r>
              <a:rPr lang="en-GB" dirty="0" err="1"/>
              <a:t>aliquet</a:t>
            </a:r>
            <a:r>
              <a:rPr lang="en-GB" dirty="0"/>
              <a:t> </a:t>
            </a:r>
            <a:r>
              <a:rPr lang="en-GB" dirty="0" err="1"/>
              <a:t>velit</a:t>
            </a:r>
            <a:r>
              <a:rPr lang="en-GB" dirty="0"/>
              <a:t> </a:t>
            </a:r>
            <a:r>
              <a:rPr lang="en-GB" dirty="0" err="1"/>
              <a:t>sodales</a:t>
            </a:r>
            <a:r>
              <a:rPr lang="en-GB" dirty="0"/>
              <a:t> </a:t>
            </a:r>
            <a:r>
              <a:rPr lang="en-GB" dirty="0" err="1"/>
              <a:t>bibendum</a:t>
            </a:r>
            <a:r>
              <a:rPr lang="en-GB" dirty="0"/>
              <a:t>.</a:t>
            </a:r>
          </a:p>
        </p:txBody>
      </p:sp>
      <p:sp>
        <p:nvSpPr>
          <p:cNvPr id="7" name="Picture Placeholder 5">
            <a:extLst>
              <a:ext uri="{FF2B5EF4-FFF2-40B4-BE49-F238E27FC236}">
                <a16:creationId xmlns:a16="http://schemas.microsoft.com/office/drawing/2014/main" id="{7A6877A3-00E1-678D-2584-68B947B22275}"/>
              </a:ext>
            </a:extLst>
          </p:cNvPr>
          <p:cNvSpPr>
            <a:spLocks noGrp="1"/>
          </p:cNvSpPr>
          <p:nvPr>
            <p:ph type="pic" sz="quarter" idx="13" hasCustomPrompt="1"/>
          </p:nvPr>
        </p:nvSpPr>
        <p:spPr>
          <a:xfrm>
            <a:off x="6456363" y="2592388"/>
            <a:ext cx="4500562" cy="2816225"/>
          </a:xfrm>
          <a:prstGeom prst="rect">
            <a:avLst/>
          </a:prstGeom>
          <a:pattFill prst="pct5">
            <a:fgClr>
              <a:schemeClr val="accent1"/>
            </a:fgClr>
            <a:bgClr>
              <a:schemeClr val="bg1"/>
            </a:bgClr>
          </a:pattFill>
        </p:spPr>
        <p:txBody>
          <a:bodyPr anchor="ctr"/>
          <a:lstStyle>
            <a:lvl1pPr marL="0" indent="0" algn="ctr">
              <a:buNone/>
              <a:defRPr sz="2600"/>
            </a:lvl1pPr>
          </a:lstStyle>
          <a:p>
            <a:r>
              <a:rPr lang="en-US" dirty="0"/>
              <a:t>Insert image here</a:t>
            </a:r>
          </a:p>
        </p:txBody>
      </p:sp>
    </p:spTree>
    <p:extLst>
      <p:ext uri="{BB962C8B-B14F-4D97-AF65-F5344CB8AC3E}">
        <p14:creationId xmlns:p14="http://schemas.microsoft.com/office/powerpoint/2010/main" val="4194404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ext Image Lef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06B4D03-C1F3-34FB-488B-C38046E6152A}"/>
              </a:ext>
            </a:extLst>
          </p:cNvPr>
          <p:cNvSpPr>
            <a:spLocks noGrp="1"/>
          </p:cNvSpPr>
          <p:nvPr>
            <p:ph type="body" sz="quarter" idx="10" hasCustomPrompt="1"/>
          </p:nvPr>
        </p:nvSpPr>
        <p:spPr>
          <a:xfrm>
            <a:off x="1235076" y="1808163"/>
            <a:ext cx="9721851" cy="391340"/>
          </a:xfrm>
          <a:prstGeom prst="rect">
            <a:avLst/>
          </a:prstGeom>
        </p:spPr>
        <p:txBody>
          <a:bodyPr lIns="0" tIns="0" rIns="0" bIns="0"/>
          <a:lstStyle>
            <a:lvl1pPr marL="0" indent="0">
              <a:lnSpc>
                <a:spcPct val="100000"/>
              </a:lnSpc>
              <a:buNone/>
              <a:defRPr sz="2600">
                <a:solidFill>
                  <a:schemeClr val="tx1"/>
                </a:solidFill>
                <a:latin typeface="+mj-lt"/>
              </a:defRPr>
            </a:lvl1pPr>
            <a:lvl2pPr marL="457200" indent="0">
              <a:buNone/>
              <a:defRPr sz="2600">
                <a:latin typeface="+mj-lt"/>
              </a:defRPr>
            </a:lvl2pPr>
            <a:lvl3pPr marL="914400" indent="0">
              <a:buNone/>
              <a:defRPr sz="2600">
                <a:latin typeface="+mj-lt"/>
              </a:defRPr>
            </a:lvl3pPr>
            <a:lvl4pPr marL="1371600" indent="0">
              <a:buNone/>
              <a:defRPr sz="2600">
                <a:latin typeface="+mj-lt"/>
              </a:defRPr>
            </a:lvl4pPr>
            <a:lvl5pPr marL="1828800" indent="0">
              <a:buNone/>
              <a:defRPr sz="2600">
                <a:latin typeface="+mj-lt"/>
              </a:defRPr>
            </a:lvl5pPr>
          </a:lstStyle>
          <a:p>
            <a:pPr lvl="0"/>
            <a:r>
              <a:rPr lang="en-GB" dirty="0"/>
              <a:t>Insert page title in this space</a:t>
            </a:r>
            <a:endParaRPr lang="en-US" dirty="0"/>
          </a:p>
        </p:txBody>
      </p:sp>
      <p:sp>
        <p:nvSpPr>
          <p:cNvPr id="3" name="Text Placeholder 2">
            <a:extLst>
              <a:ext uri="{FF2B5EF4-FFF2-40B4-BE49-F238E27FC236}">
                <a16:creationId xmlns:a16="http://schemas.microsoft.com/office/drawing/2014/main" id="{F55EBBB6-E7DF-E3F2-CDE9-5F69268599B1}"/>
              </a:ext>
            </a:extLst>
          </p:cNvPr>
          <p:cNvSpPr>
            <a:spLocks noGrp="1"/>
          </p:cNvSpPr>
          <p:nvPr>
            <p:ph type="body" sz="quarter" idx="11" hasCustomPrompt="1"/>
          </p:nvPr>
        </p:nvSpPr>
        <p:spPr>
          <a:xfrm>
            <a:off x="6456365" y="2592388"/>
            <a:ext cx="4500563" cy="2816225"/>
          </a:xfrm>
          <a:prstGeom prst="rect">
            <a:avLst/>
          </a:prstGeom>
        </p:spPr>
        <p:txBody>
          <a:bodyPr lIns="0" tIns="0" rIns="0" bIns="0" numCol="1" spcCol="720000"/>
          <a:lstStyle>
            <a:lvl1pPr marL="0" indent="0">
              <a:lnSpc>
                <a:spcPts val="2160"/>
              </a:lnSpc>
              <a:buNone/>
              <a:defRPr sz="1600">
                <a:solidFill>
                  <a:schemeClr val="tx1"/>
                </a:solidFill>
              </a:defRPr>
            </a:lvl1pPr>
            <a:lvl2pPr marL="457200" indent="0">
              <a:lnSpc>
                <a:spcPts val="2060"/>
              </a:lnSpc>
              <a:buNone/>
              <a:defRPr sz="1300">
                <a:solidFill>
                  <a:schemeClr val="tx1"/>
                </a:solidFill>
              </a:defRPr>
            </a:lvl2pPr>
            <a:lvl3pPr marL="914400" indent="0">
              <a:lnSpc>
                <a:spcPts val="2060"/>
              </a:lnSpc>
              <a:buNone/>
              <a:defRPr sz="1300">
                <a:solidFill>
                  <a:schemeClr val="tx1"/>
                </a:solidFill>
              </a:defRPr>
            </a:lvl3pPr>
            <a:lvl4pPr marL="1371600" indent="0">
              <a:lnSpc>
                <a:spcPts val="2060"/>
              </a:lnSpc>
              <a:buNone/>
              <a:defRPr sz="1300">
                <a:solidFill>
                  <a:schemeClr val="tx1"/>
                </a:solidFill>
              </a:defRPr>
            </a:lvl4pPr>
            <a:lvl5pPr marL="1828800" indent="0">
              <a:lnSpc>
                <a:spcPts val="2060"/>
              </a:lnSpc>
              <a:buNone/>
              <a:defRPr sz="1300">
                <a:solidFill>
                  <a:schemeClr val="tx1"/>
                </a:solidFill>
              </a:defRPr>
            </a:lvl5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Praesent</a:t>
            </a:r>
            <a:r>
              <a:rPr lang="en-GB" dirty="0"/>
              <a:t> </a:t>
            </a:r>
            <a:r>
              <a:rPr lang="en-GB" dirty="0" err="1"/>
              <a:t>eget</a:t>
            </a:r>
            <a:r>
              <a:rPr lang="en-GB" dirty="0"/>
              <a:t> </a:t>
            </a:r>
            <a:r>
              <a:rPr lang="en-GB" dirty="0" err="1"/>
              <a:t>est</a:t>
            </a:r>
            <a:r>
              <a:rPr lang="en-GB" dirty="0"/>
              <a:t> id </a:t>
            </a:r>
            <a:r>
              <a:rPr lang="en-GB" dirty="0" err="1"/>
              <a:t>tellus</a:t>
            </a:r>
            <a:r>
              <a:rPr lang="en-GB" dirty="0"/>
              <a:t> dictum semper. </a:t>
            </a:r>
            <a:r>
              <a:rPr lang="en-GB" dirty="0" err="1"/>
              <a:t>Curabitur</a:t>
            </a:r>
            <a:r>
              <a:rPr lang="en-GB" dirty="0"/>
              <a:t> </a:t>
            </a:r>
            <a:r>
              <a:rPr lang="en-GB" dirty="0" err="1"/>
              <a:t>vel</a:t>
            </a:r>
            <a:r>
              <a:rPr lang="en-GB" dirty="0"/>
              <a:t> </a:t>
            </a:r>
            <a:r>
              <a:rPr lang="en-GB" dirty="0" err="1"/>
              <a:t>aliquet</a:t>
            </a:r>
            <a:r>
              <a:rPr lang="en-GB" dirty="0"/>
              <a:t> </a:t>
            </a:r>
            <a:r>
              <a:rPr lang="en-GB" dirty="0" err="1"/>
              <a:t>lectus</a:t>
            </a:r>
            <a:r>
              <a:rPr lang="en-GB" dirty="0"/>
              <a:t>. </a:t>
            </a:r>
            <a:r>
              <a:rPr lang="en-GB" dirty="0" err="1"/>
              <a:t>Pellentesque</a:t>
            </a:r>
            <a:r>
              <a:rPr lang="en-GB" dirty="0"/>
              <a:t> </a:t>
            </a:r>
            <a:r>
              <a:rPr lang="en-GB" dirty="0" err="1"/>
              <a:t>condimentum</a:t>
            </a:r>
            <a:r>
              <a:rPr lang="en-GB" dirty="0"/>
              <a:t>, </a:t>
            </a:r>
            <a:r>
              <a:rPr lang="en-GB" dirty="0" err="1"/>
              <a:t>neque</a:t>
            </a:r>
            <a:r>
              <a:rPr lang="en-GB" dirty="0"/>
              <a:t> in </a:t>
            </a:r>
            <a:r>
              <a:rPr lang="en-GB" dirty="0" err="1"/>
              <a:t>sodales</a:t>
            </a:r>
            <a:r>
              <a:rPr lang="en-GB" dirty="0"/>
              <a:t> </a:t>
            </a:r>
            <a:r>
              <a:rPr lang="en-GB" dirty="0" err="1"/>
              <a:t>commodo</a:t>
            </a:r>
            <a:r>
              <a:rPr lang="en-GB" dirty="0"/>
              <a:t>, </a:t>
            </a:r>
            <a:r>
              <a:rPr lang="en-GB" dirty="0" err="1"/>
              <a:t>arcu</a:t>
            </a:r>
            <a:r>
              <a:rPr lang="en-GB" dirty="0"/>
              <a:t> </a:t>
            </a:r>
            <a:r>
              <a:rPr lang="en-GB" dirty="0" err="1"/>
              <a:t>tortor</a:t>
            </a:r>
            <a:r>
              <a:rPr lang="en-GB" dirty="0"/>
              <a:t> </a:t>
            </a:r>
            <a:r>
              <a:rPr lang="en-GB" dirty="0" err="1"/>
              <a:t>egestas</a:t>
            </a:r>
            <a:r>
              <a:rPr lang="en-GB" dirty="0"/>
              <a:t> </a:t>
            </a:r>
            <a:r>
              <a:rPr lang="en-GB" dirty="0" err="1"/>
              <a:t>sem</a:t>
            </a:r>
            <a:r>
              <a:rPr lang="en-GB" dirty="0"/>
              <a:t>, ac </a:t>
            </a:r>
            <a:r>
              <a:rPr lang="en-GB" dirty="0" err="1"/>
              <a:t>lobortis</a:t>
            </a:r>
            <a:r>
              <a:rPr lang="en-GB" dirty="0"/>
              <a:t> </a:t>
            </a:r>
            <a:r>
              <a:rPr lang="en-GB" dirty="0" err="1"/>
              <a:t>tortor</a:t>
            </a:r>
            <a:r>
              <a:rPr lang="en-GB" dirty="0"/>
              <a:t> </a:t>
            </a:r>
            <a:r>
              <a:rPr lang="en-GB" dirty="0" err="1"/>
              <a:t>quam</a:t>
            </a:r>
            <a:r>
              <a:rPr lang="en-GB" dirty="0"/>
              <a:t> et est. </a:t>
            </a:r>
          </a:p>
          <a:p>
            <a:pPr lvl="0"/>
            <a:r>
              <a:rPr lang="en-GB" dirty="0"/>
              <a:t>Nunc </a:t>
            </a:r>
            <a:r>
              <a:rPr lang="en-GB" dirty="0" err="1"/>
              <a:t>ornare</a:t>
            </a:r>
            <a:r>
              <a:rPr lang="en-GB" dirty="0"/>
              <a:t> </a:t>
            </a:r>
            <a:r>
              <a:rPr lang="en-GB" dirty="0" err="1"/>
              <a:t>tortor</a:t>
            </a:r>
            <a:r>
              <a:rPr lang="en-GB" dirty="0"/>
              <a:t> ante, </a:t>
            </a:r>
            <a:r>
              <a:rPr lang="en-GB" dirty="0" err="1"/>
              <a:t>quis</a:t>
            </a:r>
            <a:r>
              <a:rPr lang="en-GB" dirty="0"/>
              <a:t> gravida </a:t>
            </a:r>
            <a:r>
              <a:rPr lang="en-GB" dirty="0" err="1"/>
              <a:t>orci</a:t>
            </a:r>
            <a:r>
              <a:rPr lang="en-GB" dirty="0"/>
              <a:t> semper a. Donec </a:t>
            </a:r>
            <a:r>
              <a:rPr lang="en-GB" dirty="0" err="1"/>
              <a:t>malesuada</a:t>
            </a:r>
            <a:r>
              <a:rPr lang="en-GB" dirty="0"/>
              <a:t> </a:t>
            </a:r>
            <a:r>
              <a:rPr lang="en-GB" dirty="0" err="1"/>
              <a:t>arcu</a:t>
            </a:r>
            <a:r>
              <a:rPr lang="en-GB" dirty="0"/>
              <a:t> ac fermentum </a:t>
            </a:r>
            <a:r>
              <a:rPr lang="en-GB" dirty="0" err="1"/>
              <a:t>tincidunt</a:t>
            </a:r>
            <a:r>
              <a:rPr lang="en-GB" dirty="0"/>
              <a:t>. </a:t>
            </a:r>
            <a:r>
              <a:rPr lang="en-GB" dirty="0" err="1"/>
              <a:t>Quisque</a:t>
            </a:r>
            <a:r>
              <a:rPr lang="en-GB" dirty="0"/>
              <a:t> </a:t>
            </a:r>
            <a:r>
              <a:rPr lang="en-GB" dirty="0" err="1"/>
              <a:t>pellentesque</a:t>
            </a:r>
            <a:r>
              <a:rPr lang="en-GB" dirty="0"/>
              <a:t> </a:t>
            </a:r>
            <a:r>
              <a:rPr lang="en-GB" dirty="0" err="1"/>
              <a:t>luctus</a:t>
            </a:r>
            <a:r>
              <a:rPr lang="en-GB" dirty="0"/>
              <a:t> </a:t>
            </a:r>
            <a:r>
              <a:rPr lang="en-GB" dirty="0" err="1"/>
              <a:t>sem</a:t>
            </a:r>
            <a:r>
              <a:rPr lang="en-GB" dirty="0"/>
              <a:t> </a:t>
            </a:r>
            <a:r>
              <a:rPr lang="en-GB" dirty="0" err="1"/>
              <a:t>tincidunt</a:t>
            </a:r>
            <a:r>
              <a:rPr lang="en-GB" dirty="0"/>
              <a:t> </a:t>
            </a:r>
            <a:r>
              <a:rPr lang="en-GB" dirty="0" err="1"/>
              <a:t>sagittis</a:t>
            </a:r>
            <a:r>
              <a:rPr lang="en-GB" dirty="0"/>
              <a:t>.</a:t>
            </a:r>
          </a:p>
        </p:txBody>
      </p:sp>
      <p:sp>
        <p:nvSpPr>
          <p:cNvPr id="7" name="Picture Placeholder 5">
            <a:extLst>
              <a:ext uri="{FF2B5EF4-FFF2-40B4-BE49-F238E27FC236}">
                <a16:creationId xmlns:a16="http://schemas.microsoft.com/office/drawing/2014/main" id="{7A6877A3-00E1-678D-2584-68B947B22275}"/>
              </a:ext>
            </a:extLst>
          </p:cNvPr>
          <p:cNvSpPr>
            <a:spLocks noGrp="1"/>
          </p:cNvSpPr>
          <p:nvPr>
            <p:ph type="pic" sz="quarter" idx="13" hasCustomPrompt="1"/>
          </p:nvPr>
        </p:nvSpPr>
        <p:spPr>
          <a:xfrm>
            <a:off x="1235075" y="2592388"/>
            <a:ext cx="4500562" cy="2816226"/>
          </a:xfrm>
          <a:prstGeom prst="rect">
            <a:avLst/>
          </a:prstGeom>
          <a:pattFill prst="pct5">
            <a:fgClr>
              <a:schemeClr val="accent1"/>
            </a:fgClr>
            <a:bgClr>
              <a:schemeClr val="bg1"/>
            </a:bgClr>
          </a:pattFill>
        </p:spPr>
        <p:txBody>
          <a:bodyPr anchor="ctr"/>
          <a:lstStyle>
            <a:lvl1pPr marL="0" indent="0" algn="ctr">
              <a:buNone/>
              <a:defRPr sz="2600"/>
            </a:lvl1pPr>
          </a:lstStyle>
          <a:p>
            <a:r>
              <a:rPr lang="en-US" dirty="0"/>
              <a:t>Insert image here</a:t>
            </a:r>
          </a:p>
        </p:txBody>
      </p:sp>
    </p:spTree>
    <p:extLst>
      <p:ext uri="{BB962C8B-B14F-4D97-AF65-F5344CB8AC3E}">
        <p14:creationId xmlns:p14="http://schemas.microsoft.com/office/powerpoint/2010/main" val="3470960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3753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2.png"/><Relationship Id="rId7" Type="http://schemas.openxmlformats.org/officeDocument/2006/relationships/image" Target="../media/image14.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image" Target="../media/image13.svg"/><Relationship Id="rId9" Type="http://schemas.openxmlformats.org/officeDocument/2006/relationships/image" Target="../media/image16.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slideLayout" Target="../slideLayouts/slideLayout5.xml"/><Relationship Id="rId7" Type="http://schemas.openxmlformats.org/officeDocument/2006/relationships/image" Target="../media/image14.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theme" Target="../theme/theme3.xml"/><Relationship Id="rId9" Type="http://schemas.openxmlformats.org/officeDocument/2006/relationships/image" Target="../media/image11.pn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2.png"/><Relationship Id="rId7" Type="http://schemas.openxmlformats.org/officeDocument/2006/relationships/image" Target="../media/image14.png"/><Relationship Id="rId2" Type="http://schemas.openxmlformats.org/officeDocument/2006/relationships/theme" Target="../theme/theme4.xml"/><Relationship Id="rId1" Type="http://schemas.openxmlformats.org/officeDocument/2006/relationships/slideLayout" Target="../slideLayouts/slideLayout6.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image" Target="../media/image13.svg"/><Relationship Id="rId9" Type="http://schemas.openxmlformats.org/officeDocument/2006/relationships/image" Target="../media/image1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3649611-6BD0-4A25-85CE-7DD052D5DD00}"/>
              </a:ext>
            </a:extLst>
          </p:cNvPr>
          <p:cNvSpPr/>
          <p:nvPr userDrawn="1"/>
        </p:nvSpPr>
        <p:spPr>
          <a:xfrm>
            <a:off x="6456362" y="0"/>
            <a:ext cx="5735637"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48D9CB2A-E4CB-A5F2-A832-6249F90F1169}"/>
              </a:ext>
            </a:extLst>
          </p:cNvPr>
          <p:cNvSpPr txBox="1"/>
          <p:nvPr userDrawn="1"/>
        </p:nvSpPr>
        <p:spPr>
          <a:xfrm>
            <a:off x="602752" y="6312729"/>
            <a:ext cx="3360172" cy="169277"/>
          </a:xfrm>
          <a:prstGeom prst="rect">
            <a:avLst/>
          </a:prstGeom>
          <a:noFill/>
        </p:spPr>
        <p:txBody>
          <a:bodyPr wrap="square" lIns="0" tIns="0" rIns="0" bIns="0" rtlCol="0" anchor="ctr">
            <a:spAutoFit/>
          </a:bodyPr>
          <a:lstStyle/>
          <a:p>
            <a:r>
              <a:rPr lang="en-US" sz="1100" dirty="0">
                <a:latin typeface="+mn-lt"/>
              </a:rPr>
              <a:t>digitalcarehub.co.uk/</a:t>
            </a:r>
            <a:r>
              <a:rPr lang="en-US" sz="1100" dirty="0" err="1">
                <a:latin typeface="+mn-lt"/>
              </a:rPr>
              <a:t>CyberResilientCare</a:t>
            </a:r>
            <a:endParaRPr lang="en-US" sz="1100" dirty="0">
              <a:latin typeface="+mn-lt"/>
            </a:endParaRPr>
          </a:p>
        </p:txBody>
      </p:sp>
      <p:pic>
        <p:nvPicPr>
          <p:cNvPr id="12" name="Graphic 11">
            <a:extLst>
              <a:ext uri="{FF2B5EF4-FFF2-40B4-BE49-F238E27FC236}">
                <a16:creationId xmlns:a16="http://schemas.microsoft.com/office/drawing/2014/main" id="{E670FB5E-7067-F407-FC98-FA4F5FA1B9B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07988" y="6320768"/>
            <a:ext cx="88900" cy="152400"/>
          </a:xfrm>
          <a:prstGeom prst="rect">
            <a:avLst/>
          </a:prstGeom>
        </p:spPr>
      </p:pic>
      <p:pic>
        <p:nvPicPr>
          <p:cNvPr id="14" name="Graphic 13">
            <a:extLst>
              <a:ext uri="{FF2B5EF4-FFF2-40B4-BE49-F238E27FC236}">
                <a16:creationId xmlns:a16="http://schemas.microsoft.com/office/drawing/2014/main" id="{8D882A99-54E2-1519-D1E8-625D1B22CB53}"/>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1364715" y="6316541"/>
            <a:ext cx="152400" cy="152400"/>
          </a:xfrm>
          <a:prstGeom prst="rect">
            <a:avLst/>
          </a:prstGeom>
        </p:spPr>
      </p:pic>
      <p:pic>
        <p:nvPicPr>
          <p:cNvPr id="16" name="Graphic 15">
            <a:extLst>
              <a:ext uri="{FF2B5EF4-FFF2-40B4-BE49-F238E27FC236}">
                <a16:creationId xmlns:a16="http://schemas.microsoft.com/office/drawing/2014/main" id="{BEA33CCC-F003-5F40-D2BC-05AE007AAB59}"/>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11657012" y="6316541"/>
            <a:ext cx="127000" cy="152400"/>
          </a:xfrm>
          <a:prstGeom prst="rect">
            <a:avLst/>
          </a:prstGeom>
        </p:spPr>
      </p:pic>
      <p:pic>
        <p:nvPicPr>
          <p:cNvPr id="18" name="Graphic 17">
            <a:extLst>
              <a:ext uri="{FF2B5EF4-FFF2-40B4-BE49-F238E27FC236}">
                <a16:creationId xmlns:a16="http://schemas.microsoft.com/office/drawing/2014/main" id="{94B940C1-8B2D-E640-5CC4-5F1EE74B07B9}"/>
              </a:ext>
            </a:extLst>
          </p:cNvPr>
          <p:cNvPicPr>
            <a:picLocks noChangeAspect="1"/>
          </p:cNvPicPr>
          <p:nvPr userDrawn="1"/>
        </p:nvPicPr>
        <p:blipFill>
          <a:blip r:embed="rId9">
            <a:extLst>
              <a:ext uri="{96DAC541-7B7A-43D3-8B79-37D633B846F1}">
                <asvg:svgBlip xmlns:asvg="http://schemas.microsoft.com/office/drawing/2016/SVG/main" r:embed="rId10"/>
              </a:ext>
            </a:extLst>
          </a:blip>
          <a:stretch>
            <a:fillRect/>
          </a:stretch>
        </p:blipFill>
        <p:spPr>
          <a:xfrm>
            <a:off x="11072417" y="6316541"/>
            <a:ext cx="152400" cy="152400"/>
          </a:xfrm>
          <a:prstGeom prst="rect">
            <a:avLst/>
          </a:prstGeom>
        </p:spPr>
      </p:pic>
      <p:grpSp>
        <p:nvGrpSpPr>
          <p:cNvPr id="6" name="Graphic 19">
            <a:extLst>
              <a:ext uri="{FF2B5EF4-FFF2-40B4-BE49-F238E27FC236}">
                <a16:creationId xmlns:a16="http://schemas.microsoft.com/office/drawing/2014/main" id="{2B9C198E-55AF-83EE-5A0F-DEA5BE4CE663}"/>
              </a:ext>
            </a:extLst>
          </p:cNvPr>
          <p:cNvGrpSpPr/>
          <p:nvPr/>
        </p:nvGrpSpPr>
        <p:grpSpPr>
          <a:xfrm>
            <a:off x="7428444" y="2014179"/>
            <a:ext cx="3791479" cy="2707909"/>
            <a:chOff x="7428444" y="2014179"/>
            <a:chExt cx="3791479" cy="2707909"/>
          </a:xfrm>
        </p:grpSpPr>
        <p:sp>
          <p:nvSpPr>
            <p:cNvPr id="15" name="Freeform: Shape 14">
              <a:extLst>
                <a:ext uri="{FF2B5EF4-FFF2-40B4-BE49-F238E27FC236}">
                  <a16:creationId xmlns:a16="http://schemas.microsoft.com/office/drawing/2014/main" id="{179FDD55-93AF-3CE7-A1B7-0B4A3A008900}"/>
                </a:ext>
              </a:extLst>
            </p:cNvPr>
            <p:cNvSpPr/>
            <p:nvPr/>
          </p:nvSpPr>
          <p:spPr>
            <a:xfrm>
              <a:off x="10647017" y="4593141"/>
              <a:ext cx="128742" cy="128947"/>
            </a:xfrm>
            <a:custGeom>
              <a:avLst/>
              <a:gdLst>
                <a:gd name="connsiteX0" fmla="*/ 0 w 128742"/>
                <a:gd name="connsiteY0" fmla="*/ 0 h 128947"/>
                <a:gd name="connsiteX1" fmla="*/ 128743 w 128742"/>
                <a:gd name="connsiteY1" fmla="*/ 0 h 128947"/>
                <a:gd name="connsiteX2" fmla="*/ 128743 w 128742"/>
                <a:gd name="connsiteY2" fmla="*/ 128948 h 128947"/>
                <a:gd name="connsiteX3" fmla="*/ 0 w 128742"/>
                <a:gd name="connsiteY3" fmla="*/ 128948 h 128947"/>
              </a:gdLst>
              <a:ahLst/>
              <a:cxnLst>
                <a:cxn ang="0">
                  <a:pos x="connsiteX0" y="connsiteY0"/>
                </a:cxn>
                <a:cxn ang="0">
                  <a:pos x="connsiteX1" y="connsiteY1"/>
                </a:cxn>
                <a:cxn ang="0">
                  <a:pos x="connsiteX2" y="connsiteY2"/>
                </a:cxn>
                <a:cxn ang="0">
                  <a:pos x="connsiteX3" y="connsiteY3"/>
                </a:cxn>
              </a:cxnLst>
              <a:rect l="l" t="t" r="r" b="b"/>
              <a:pathLst>
                <a:path w="128742" h="128947">
                  <a:moveTo>
                    <a:pt x="0" y="0"/>
                  </a:moveTo>
                  <a:lnTo>
                    <a:pt x="128743" y="0"/>
                  </a:lnTo>
                  <a:lnTo>
                    <a:pt x="128743" y="128948"/>
                  </a:lnTo>
                  <a:lnTo>
                    <a:pt x="0" y="128948"/>
                  </a:lnTo>
                  <a:close/>
                </a:path>
              </a:pathLst>
            </a:custGeom>
            <a:solidFill>
              <a:srgbClr val="A12B87"/>
            </a:solidFill>
            <a:ln w="7102" cap="flat">
              <a:noFill/>
              <a:prstDash val="solid"/>
              <a:miter/>
            </a:ln>
          </p:spPr>
          <p:txBody>
            <a:bodyPr rtlCol="0" anchor="ctr"/>
            <a:lstStyle/>
            <a:p>
              <a:endParaRPr lang="en-IE"/>
            </a:p>
          </p:txBody>
        </p:sp>
        <p:sp>
          <p:nvSpPr>
            <p:cNvPr id="17" name="Freeform: Shape 16">
              <a:extLst>
                <a:ext uri="{FF2B5EF4-FFF2-40B4-BE49-F238E27FC236}">
                  <a16:creationId xmlns:a16="http://schemas.microsoft.com/office/drawing/2014/main" id="{49F86F4A-74FA-B438-DEBF-FB8E9E5E60D0}"/>
                </a:ext>
              </a:extLst>
            </p:cNvPr>
            <p:cNvSpPr/>
            <p:nvPr/>
          </p:nvSpPr>
          <p:spPr>
            <a:xfrm>
              <a:off x="7956292" y="2014179"/>
              <a:ext cx="128742" cy="128947"/>
            </a:xfrm>
            <a:custGeom>
              <a:avLst/>
              <a:gdLst>
                <a:gd name="connsiteX0" fmla="*/ 0 w 128742"/>
                <a:gd name="connsiteY0" fmla="*/ 0 h 128947"/>
                <a:gd name="connsiteX1" fmla="*/ 128743 w 128742"/>
                <a:gd name="connsiteY1" fmla="*/ 0 h 128947"/>
                <a:gd name="connsiteX2" fmla="*/ 128743 w 128742"/>
                <a:gd name="connsiteY2" fmla="*/ 128948 h 128947"/>
                <a:gd name="connsiteX3" fmla="*/ 0 w 128742"/>
                <a:gd name="connsiteY3" fmla="*/ 128948 h 128947"/>
              </a:gdLst>
              <a:ahLst/>
              <a:cxnLst>
                <a:cxn ang="0">
                  <a:pos x="connsiteX0" y="connsiteY0"/>
                </a:cxn>
                <a:cxn ang="0">
                  <a:pos x="connsiteX1" y="connsiteY1"/>
                </a:cxn>
                <a:cxn ang="0">
                  <a:pos x="connsiteX2" y="connsiteY2"/>
                </a:cxn>
                <a:cxn ang="0">
                  <a:pos x="connsiteX3" y="connsiteY3"/>
                </a:cxn>
              </a:cxnLst>
              <a:rect l="l" t="t" r="r" b="b"/>
              <a:pathLst>
                <a:path w="128742" h="128947">
                  <a:moveTo>
                    <a:pt x="0" y="0"/>
                  </a:moveTo>
                  <a:lnTo>
                    <a:pt x="128743" y="0"/>
                  </a:lnTo>
                  <a:lnTo>
                    <a:pt x="128743" y="128948"/>
                  </a:lnTo>
                  <a:lnTo>
                    <a:pt x="0" y="128948"/>
                  </a:lnTo>
                  <a:close/>
                </a:path>
              </a:pathLst>
            </a:custGeom>
            <a:solidFill>
              <a:srgbClr val="FFA500"/>
            </a:solidFill>
            <a:ln w="7102" cap="flat">
              <a:noFill/>
              <a:prstDash val="solid"/>
              <a:miter/>
            </a:ln>
          </p:spPr>
          <p:txBody>
            <a:bodyPr rtlCol="0" anchor="ctr"/>
            <a:lstStyle/>
            <a:p>
              <a:endParaRPr lang="en-IE"/>
            </a:p>
          </p:txBody>
        </p:sp>
        <p:sp>
          <p:nvSpPr>
            <p:cNvPr id="19" name="Freeform: Shape 18">
              <a:extLst>
                <a:ext uri="{FF2B5EF4-FFF2-40B4-BE49-F238E27FC236}">
                  <a16:creationId xmlns:a16="http://schemas.microsoft.com/office/drawing/2014/main" id="{FF9E6335-DF02-DDF5-C952-EDB6C085F3B2}"/>
                </a:ext>
              </a:extLst>
            </p:cNvPr>
            <p:cNvSpPr/>
            <p:nvPr/>
          </p:nvSpPr>
          <p:spPr>
            <a:xfrm>
              <a:off x="7428444" y="2787864"/>
              <a:ext cx="193114" cy="193422"/>
            </a:xfrm>
            <a:custGeom>
              <a:avLst/>
              <a:gdLst>
                <a:gd name="connsiteX0" fmla="*/ 0 w 193114"/>
                <a:gd name="connsiteY0" fmla="*/ 0 h 193422"/>
                <a:gd name="connsiteX1" fmla="*/ 193115 w 193114"/>
                <a:gd name="connsiteY1" fmla="*/ 0 h 193422"/>
                <a:gd name="connsiteX2" fmla="*/ 193115 w 193114"/>
                <a:gd name="connsiteY2" fmla="*/ 193422 h 193422"/>
                <a:gd name="connsiteX3" fmla="*/ 0 w 193114"/>
                <a:gd name="connsiteY3" fmla="*/ 193422 h 193422"/>
              </a:gdLst>
              <a:ahLst/>
              <a:cxnLst>
                <a:cxn ang="0">
                  <a:pos x="connsiteX0" y="connsiteY0"/>
                </a:cxn>
                <a:cxn ang="0">
                  <a:pos x="connsiteX1" y="connsiteY1"/>
                </a:cxn>
                <a:cxn ang="0">
                  <a:pos x="connsiteX2" y="connsiteY2"/>
                </a:cxn>
                <a:cxn ang="0">
                  <a:pos x="connsiteX3" y="connsiteY3"/>
                </a:cxn>
              </a:cxnLst>
              <a:rect l="l" t="t" r="r" b="b"/>
              <a:pathLst>
                <a:path w="193114" h="193422">
                  <a:moveTo>
                    <a:pt x="0" y="0"/>
                  </a:moveTo>
                  <a:lnTo>
                    <a:pt x="193115" y="0"/>
                  </a:lnTo>
                  <a:lnTo>
                    <a:pt x="193115" y="193422"/>
                  </a:lnTo>
                  <a:lnTo>
                    <a:pt x="0" y="193422"/>
                  </a:lnTo>
                  <a:close/>
                </a:path>
              </a:pathLst>
            </a:custGeom>
            <a:solidFill>
              <a:srgbClr val="6AC6DD"/>
            </a:solidFill>
            <a:ln w="7102" cap="flat">
              <a:noFill/>
              <a:prstDash val="solid"/>
              <a:miter/>
            </a:ln>
          </p:spPr>
          <p:txBody>
            <a:bodyPr rtlCol="0" anchor="ctr"/>
            <a:lstStyle/>
            <a:p>
              <a:endParaRPr lang="en-IE"/>
            </a:p>
          </p:txBody>
        </p:sp>
        <p:sp>
          <p:nvSpPr>
            <p:cNvPr id="24" name="Freeform: Shape 23">
              <a:extLst>
                <a:ext uri="{FF2B5EF4-FFF2-40B4-BE49-F238E27FC236}">
                  <a16:creationId xmlns:a16="http://schemas.microsoft.com/office/drawing/2014/main" id="{E057E777-0359-262A-A7D4-9395B97A4844}"/>
                </a:ext>
              </a:extLst>
            </p:cNvPr>
            <p:cNvSpPr/>
            <p:nvPr/>
          </p:nvSpPr>
          <p:spPr>
            <a:xfrm>
              <a:off x="11026809" y="4141818"/>
              <a:ext cx="193114" cy="193422"/>
            </a:xfrm>
            <a:custGeom>
              <a:avLst/>
              <a:gdLst>
                <a:gd name="connsiteX0" fmla="*/ 0 w 193114"/>
                <a:gd name="connsiteY0" fmla="*/ 0 h 193422"/>
                <a:gd name="connsiteX1" fmla="*/ 193115 w 193114"/>
                <a:gd name="connsiteY1" fmla="*/ 0 h 193422"/>
                <a:gd name="connsiteX2" fmla="*/ 193115 w 193114"/>
                <a:gd name="connsiteY2" fmla="*/ 193423 h 193422"/>
                <a:gd name="connsiteX3" fmla="*/ 0 w 193114"/>
                <a:gd name="connsiteY3" fmla="*/ 193423 h 193422"/>
              </a:gdLst>
              <a:ahLst/>
              <a:cxnLst>
                <a:cxn ang="0">
                  <a:pos x="connsiteX0" y="connsiteY0"/>
                </a:cxn>
                <a:cxn ang="0">
                  <a:pos x="connsiteX1" y="connsiteY1"/>
                </a:cxn>
                <a:cxn ang="0">
                  <a:pos x="connsiteX2" y="connsiteY2"/>
                </a:cxn>
                <a:cxn ang="0">
                  <a:pos x="connsiteX3" y="connsiteY3"/>
                </a:cxn>
              </a:cxnLst>
              <a:rect l="l" t="t" r="r" b="b"/>
              <a:pathLst>
                <a:path w="193114" h="193422">
                  <a:moveTo>
                    <a:pt x="0" y="0"/>
                  </a:moveTo>
                  <a:lnTo>
                    <a:pt x="193115" y="0"/>
                  </a:lnTo>
                  <a:lnTo>
                    <a:pt x="193115" y="193423"/>
                  </a:lnTo>
                  <a:lnTo>
                    <a:pt x="0" y="193423"/>
                  </a:lnTo>
                  <a:close/>
                </a:path>
              </a:pathLst>
            </a:custGeom>
            <a:solidFill>
              <a:srgbClr val="E4D6EA"/>
            </a:solidFill>
            <a:ln w="7102" cap="flat">
              <a:noFill/>
              <a:prstDash val="solid"/>
              <a:miter/>
            </a:ln>
          </p:spPr>
          <p:txBody>
            <a:bodyPr rtlCol="0" anchor="ctr"/>
            <a:lstStyle/>
            <a:p>
              <a:endParaRPr lang="en-IE"/>
            </a:p>
          </p:txBody>
        </p:sp>
      </p:grpSp>
      <p:sp>
        <p:nvSpPr>
          <p:cNvPr id="21" name="Rectangle 20">
            <a:extLst>
              <a:ext uri="{FF2B5EF4-FFF2-40B4-BE49-F238E27FC236}">
                <a16:creationId xmlns:a16="http://schemas.microsoft.com/office/drawing/2014/main" id="{A752D98E-518E-E21E-B00F-2BB029DADD96}"/>
              </a:ext>
            </a:extLst>
          </p:cNvPr>
          <p:cNvSpPr/>
          <p:nvPr userDrawn="1"/>
        </p:nvSpPr>
        <p:spPr>
          <a:xfrm>
            <a:off x="5856754" y="1619390"/>
            <a:ext cx="599607" cy="599607"/>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6EE45EE-11A3-240D-1EBE-8FD687587508}"/>
              </a:ext>
            </a:extLst>
          </p:cNvPr>
          <p:cNvSpPr/>
          <p:nvPr userDrawn="1"/>
        </p:nvSpPr>
        <p:spPr>
          <a:xfrm>
            <a:off x="5856754" y="2218997"/>
            <a:ext cx="599607" cy="599607"/>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8B82DFDC-81A4-42B6-4A90-4748A119E9EB}"/>
              </a:ext>
            </a:extLst>
          </p:cNvPr>
          <p:cNvSpPr/>
          <p:nvPr userDrawn="1"/>
        </p:nvSpPr>
        <p:spPr>
          <a:xfrm>
            <a:off x="5257146" y="2218997"/>
            <a:ext cx="599607" cy="599607"/>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02AB98A4-D5AB-C2CF-0A52-CB9A9A1E1E8F}"/>
              </a:ext>
            </a:extLst>
          </p:cNvPr>
          <p:cNvSpPr/>
          <p:nvPr userDrawn="1"/>
        </p:nvSpPr>
        <p:spPr>
          <a:xfrm>
            <a:off x="5856754" y="4554682"/>
            <a:ext cx="599607" cy="599607"/>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84272440-390D-5F14-3A42-7B53A461A373}"/>
              </a:ext>
            </a:extLst>
          </p:cNvPr>
          <p:cNvSpPr txBox="1"/>
          <p:nvPr userDrawn="1"/>
        </p:nvSpPr>
        <p:spPr>
          <a:xfrm>
            <a:off x="6832135" y="6016753"/>
            <a:ext cx="3957785" cy="430887"/>
          </a:xfrm>
          <a:prstGeom prst="rect">
            <a:avLst/>
          </a:prstGeom>
          <a:noFill/>
        </p:spPr>
        <p:txBody>
          <a:bodyPr wrap="square" rtlCol="0">
            <a:spAutoFit/>
          </a:bodyPr>
          <a:lstStyle/>
          <a:p>
            <a:r>
              <a:rPr lang="en-GB" sz="1100" dirty="0">
                <a:solidFill>
                  <a:schemeClr val="accent3"/>
                </a:solidFill>
              </a:rPr>
              <a:t>Funded by Department for Science, Innovation and Technology and Innovate UK’s Cyber Local initiative</a:t>
            </a:r>
            <a:endParaRPr lang="en-IE" sz="1100" dirty="0">
              <a:solidFill>
                <a:schemeClr val="accent3"/>
              </a:solidFill>
            </a:endParaRPr>
          </a:p>
        </p:txBody>
      </p:sp>
      <p:pic>
        <p:nvPicPr>
          <p:cNvPr id="26" name="Graphic 25">
            <a:extLst>
              <a:ext uri="{FF2B5EF4-FFF2-40B4-BE49-F238E27FC236}">
                <a16:creationId xmlns:a16="http://schemas.microsoft.com/office/drawing/2014/main" id="{254B7EF4-B5AB-B786-1EF9-EF071D0166DC}"/>
              </a:ext>
            </a:extLst>
          </p:cNvPr>
          <p:cNvPicPr>
            <a:picLocks noChangeAspect="1"/>
          </p:cNvPicPr>
          <p:nvPr userDrawn="1"/>
        </p:nvPicPr>
        <p:blipFill>
          <a:blip r:embed="rId11">
            <a:extLst>
              <a:ext uri="{96DAC541-7B7A-43D3-8B79-37D633B846F1}">
                <asvg:svgBlip xmlns:asvg="http://schemas.microsoft.com/office/drawing/2016/SVG/main" r:embed="rId12"/>
              </a:ext>
            </a:extLst>
          </a:blip>
          <a:srcRect l="4009" r="76558"/>
          <a:stretch/>
        </p:blipFill>
        <p:spPr>
          <a:xfrm>
            <a:off x="7710747" y="1730661"/>
            <a:ext cx="3226865" cy="3123824"/>
          </a:xfrm>
          <a:prstGeom prst="rect">
            <a:avLst/>
          </a:prstGeom>
        </p:spPr>
      </p:pic>
      <p:pic>
        <p:nvPicPr>
          <p:cNvPr id="8" name="Picture 7" descr="A black and purple logo&#10;&#10;Description automatically generated">
            <a:extLst>
              <a:ext uri="{FF2B5EF4-FFF2-40B4-BE49-F238E27FC236}">
                <a16:creationId xmlns:a16="http://schemas.microsoft.com/office/drawing/2014/main" id="{31A1B5B8-0832-FEC0-8399-1DE649F4DBE1}"/>
              </a:ext>
            </a:extLst>
          </p:cNvPr>
          <p:cNvPicPr>
            <a:picLocks noChangeAspect="1"/>
          </p:cNvPicPr>
          <p:nvPr userDrawn="1"/>
        </p:nvPicPr>
        <p:blipFill>
          <a:blip r:embed="rId13"/>
          <a:stretch>
            <a:fillRect/>
          </a:stretch>
        </p:blipFill>
        <p:spPr>
          <a:xfrm>
            <a:off x="266586" y="476797"/>
            <a:ext cx="3926544" cy="681083"/>
          </a:xfrm>
          <a:prstGeom prst="rect">
            <a:avLst/>
          </a:prstGeom>
        </p:spPr>
      </p:pic>
    </p:spTree>
    <p:extLst>
      <p:ext uri="{BB962C8B-B14F-4D97-AF65-F5344CB8AC3E}">
        <p14:creationId xmlns:p14="http://schemas.microsoft.com/office/powerpoint/2010/main" val="87815109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10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778" userDrawn="1">
          <p15:clr>
            <a:srgbClr val="F26B43"/>
          </p15:clr>
        </p15:guide>
        <p15:guide id="4" pos="6902" userDrawn="1">
          <p15:clr>
            <a:srgbClr val="F26B43"/>
          </p15:clr>
        </p15:guide>
        <p15:guide id="5" orient="horz" pos="572" userDrawn="1">
          <p15:clr>
            <a:srgbClr val="F26B43"/>
          </p15:clr>
        </p15:guide>
        <p15:guide id="6" orient="horz" pos="3748" userDrawn="1">
          <p15:clr>
            <a:srgbClr val="F26B43"/>
          </p15:clr>
        </p15:guide>
        <p15:guide id="7" orient="horz" pos="4088" userDrawn="1">
          <p15:clr>
            <a:srgbClr val="F26B43"/>
          </p15:clr>
        </p15:guide>
        <p15:guide id="8" orient="horz" pos="232" userDrawn="1">
          <p15:clr>
            <a:srgbClr val="F26B43"/>
          </p15:clr>
        </p15:guide>
        <p15:guide id="9" pos="257" userDrawn="1">
          <p15:clr>
            <a:srgbClr val="F26B43"/>
          </p15:clr>
        </p15:guide>
        <p15:guide id="10" pos="7423" userDrawn="1">
          <p15:clr>
            <a:srgbClr val="F26B43"/>
          </p15:clr>
        </p15:guide>
        <p15:guide id="11" pos="3613" userDrawn="1">
          <p15:clr>
            <a:srgbClr val="F26B43"/>
          </p15:clr>
        </p15:guide>
        <p15:guide id="12" pos="4067"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3649611-6BD0-4A25-85CE-7DD052D5DD00}"/>
              </a:ext>
            </a:extLst>
          </p:cNvPr>
          <p:cNvSpPr/>
          <p:nvPr userDrawn="1"/>
        </p:nvSpPr>
        <p:spPr>
          <a:xfrm>
            <a:off x="2434291" y="0"/>
            <a:ext cx="9757709"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8">
            <a:extLst>
              <a:ext uri="{FF2B5EF4-FFF2-40B4-BE49-F238E27FC236}">
                <a16:creationId xmlns:a16="http://schemas.microsoft.com/office/drawing/2014/main" id="{F46228BF-0E34-613B-1BE6-4CA4397621D4}"/>
              </a:ext>
            </a:extLst>
          </p:cNvPr>
          <p:cNvPicPr>
            <a:picLocks noChangeAspect="1"/>
          </p:cNvPicPr>
          <p:nvPr userDrawn="1"/>
        </p:nvPicPr>
        <p:blipFill rotWithShape="1">
          <a:blip r:embed="rId3">
            <a:extLst>
              <a:ext uri="{96DAC541-7B7A-43D3-8B79-37D633B846F1}">
                <asvg:svgBlip xmlns:asvg="http://schemas.microsoft.com/office/drawing/2016/SVG/main" r:embed="rId4"/>
              </a:ext>
            </a:extLst>
          </a:blip>
          <a:srcRect l="13250" t="22902" r="13420" b="22950"/>
          <a:stretch/>
        </p:blipFill>
        <p:spPr>
          <a:xfrm>
            <a:off x="517714" y="1196317"/>
            <a:ext cx="1227820" cy="543698"/>
          </a:xfrm>
          <a:prstGeom prst="rect">
            <a:avLst/>
          </a:prstGeom>
        </p:spPr>
      </p:pic>
      <p:sp>
        <p:nvSpPr>
          <p:cNvPr id="11" name="TextBox 10">
            <a:extLst>
              <a:ext uri="{FF2B5EF4-FFF2-40B4-BE49-F238E27FC236}">
                <a16:creationId xmlns:a16="http://schemas.microsoft.com/office/drawing/2014/main" id="{48D9CB2A-E4CB-A5F2-A832-6249F90F1169}"/>
              </a:ext>
            </a:extLst>
          </p:cNvPr>
          <p:cNvSpPr txBox="1"/>
          <p:nvPr userDrawn="1"/>
        </p:nvSpPr>
        <p:spPr>
          <a:xfrm>
            <a:off x="3124991" y="6312728"/>
            <a:ext cx="3360172" cy="169277"/>
          </a:xfrm>
          <a:prstGeom prst="rect">
            <a:avLst/>
          </a:prstGeom>
          <a:noFill/>
        </p:spPr>
        <p:txBody>
          <a:bodyPr wrap="square" lIns="0" tIns="0" rIns="0" bIns="0" rtlCol="0" anchor="ctr">
            <a:spAutoFit/>
          </a:bodyPr>
          <a:lstStyle/>
          <a:p>
            <a:r>
              <a:rPr lang="en-US" sz="1100" dirty="0">
                <a:solidFill>
                  <a:schemeClr val="bg1"/>
                </a:solidFill>
                <a:latin typeface="+mn-lt"/>
              </a:rPr>
              <a:t>digitalcarehub.co.uk/</a:t>
            </a:r>
            <a:r>
              <a:rPr lang="en-US" sz="1100" dirty="0" err="1">
                <a:solidFill>
                  <a:schemeClr val="bg1"/>
                </a:solidFill>
                <a:latin typeface="+mn-lt"/>
              </a:rPr>
              <a:t>CyberResilientCare</a:t>
            </a:r>
            <a:endParaRPr lang="en-US" sz="1100" dirty="0">
              <a:solidFill>
                <a:schemeClr val="bg1"/>
              </a:solidFill>
              <a:latin typeface="+mn-lt"/>
            </a:endParaRPr>
          </a:p>
        </p:txBody>
      </p:sp>
      <p:pic>
        <p:nvPicPr>
          <p:cNvPr id="12" name="Graphic 11">
            <a:extLst>
              <a:ext uri="{FF2B5EF4-FFF2-40B4-BE49-F238E27FC236}">
                <a16:creationId xmlns:a16="http://schemas.microsoft.com/office/drawing/2014/main" id="{E670FB5E-7067-F407-FC98-FA4F5FA1B9B0}"/>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931732" y="6320768"/>
            <a:ext cx="88900" cy="152400"/>
          </a:xfrm>
          <a:prstGeom prst="rect">
            <a:avLst/>
          </a:prstGeom>
        </p:spPr>
      </p:pic>
      <p:sp>
        <p:nvSpPr>
          <p:cNvPr id="3" name="TextBox 2">
            <a:extLst>
              <a:ext uri="{FF2B5EF4-FFF2-40B4-BE49-F238E27FC236}">
                <a16:creationId xmlns:a16="http://schemas.microsoft.com/office/drawing/2014/main" id="{0B9EABA6-D458-E31B-880B-4CA2C9B9974D}"/>
              </a:ext>
            </a:extLst>
          </p:cNvPr>
          <p:cNvSpPr txBox="1"/>
          <p:nvPr userDrawn="1"/>
        </p:nvSpPr>
        <p:spPr>
          <a:xfrm>
            <a:off x="10125932" y="6312728"/>
            <a:ext cx="1792612" cy="169277"/>
          </a:xfrm>
          <a:prstGeom prst="rect">
            <a:avLst/>
          </a:prstGeom>
          <a:noFill/>
        </p:spPr>
        <p:txBody>
          <a:bodyPr wrap="square" lIns="0" tIns="0" rIns="0" bIns="0" rtlCol="0" anchor="ctr">
            <a:spAutoFit/>
          </a:bodyPr>
          <a:lstStyle/>
          <a:p>
            <a:r>
              <a:rPr lang="en-US" sz="1100" dirty="0" err="1">
                <a:solidFill>
                  <a:schemeClr val="bg1"/>
                </a:solidFill>
                <a:latin typeface="+mn-lt"/>
              </a:rPr>
              <a:t>hello@digitalcarehub.co.uk</a:t>
            </a:r>
            <a:endParaRPr lang="en-US" sz="1100" dirty="0">
              <a:solidFill>
                <a:schemeClr val="bg1"/>
              </a:solidFill>
              <a:latin typeface="+mn-lt"/>
            </a:endParaRPr>
          </a:p>
        </p:txBody>
      </p:sp>
      <p:pic>
        <p:nvPicPr>
          <p:cNvPr id="8" name="Graphic 7">
            <a:extLst>
              <a:ext uri="{FF2B5EF4-FFF2-40B4-BE49-F238E27FC236}">
                <a16:creationId xmlns:a16="http://schemas.microsoft.com/office/drawing/2014/main" id="{047E3919-5871-1A3D-AD21-9F148E17FC15}"/>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9867668" y="6330293"/>
            <a:ext cx="152400" cy="152400"/>
          </a:xfrm>
          <a:prstGeom prst="rect">
            <a:avLst/>
          </a:prstGeom>
        </p:spPr>
      </p:pic>
      <p:sp>
        <p:nvSpPr>
          <p:cNvPr id="10" name="Rectangle 9">
            <a:extLst>
              <a:ext uri="{FF2B5EF4-FFF2-40B4-BE49-F238E27FC236}">
                <a16:creationId xmlns:a16="http://schemas.microsoft.com/office/drawing/2014/main" id="{F909A1DD-1DE4-BDBC-B2B7-61E1D5F52554}"/>
              </a:ext>
            </a:extLst>
          </p:cNvPr>
          <p:cNvSpPr/>
          <p:nvPr userDrawn="1"/>
        </p:nvSpPr>
        <p:spPr>
          <a:xfrm>
            <a:off x="5947719" y="1290013"/>
            <a:ext cx="148281" cy="148281"/>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02EE3F2-BC22-5E2E-0A18-046DF01E3B59}"/>
              </a:ext>
            </a:extLst>
          </p:cNvPr>
          <p:cNvSpPr/>
          <p:nvPr userDrawn="1"/>
        </p:nvSpPr>
        <p:spPr>
          <a:xfrm>
            <a:off x="9560141" y="5258053"/>
            <a:ext cx="148281" cy="148281"/>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5EA380AD-5346-DBCB-5A43-C869A1EAC76A}"/>
              </a:ext>
            </a:extLst>
          </p:cNvPr>
          <p:cNvSpPr/>
          <p:nvPr userDrawn="1"/>
        </p:nvSpPr>
        <p:spPr>
          <a:xfrm>
            <a:off x="5039626" y="1627765"/>
            <a:ext cx="205946" cy="205946"/>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62B7DB03-F603-5E8A-4CF8-5219E4F9D907}"/>
              </a:ext>
            </a:extLst>
          </p:cNvPr>
          <p:cNvSpPr/>
          <p:nvPr userDrawn="1"/>
        </p:nvSpPr>
        <p:spPr>
          <a:xfrm>
            <a:off x="10750979" y="4642815"/>
            <a:ext cx="205946" cy="205946"/>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D30A8484-C6F7-2B81-C415-16E19A3B6C7F}"/>
              </a:ext>
            </a:extLst>
          </p:cNvPr>
          <p:cNvSpPr/>
          <p:nvPr userDrawn="1"/>
        </p:nvSpPr>
        <p:spPr>
          <a:xfrm>
            <a:off x="1834683" y="2228030"/>
            <a:ext cx="599607" cy="599607"/>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A005661-5D9C-8619-9496-C18F2E454D80}"/>
              </a:ext>
            </a:extLst>
          </p:cNvPr>
          <p:cNvSpPr/>
          <p:nvPr userDrawn="1"/>
        </p:nvSpPr>
        <p:spPr>
          <a:xfrm>
            <a:off x="1834683" y="3947594"/>
            <a:ext cx="599607" cy="599607"/>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60FD7A81-86EA-3E7D-7C14-156C80C16698}"/>
              </a:ext>
            </a:extLst>
          </p:cNvPr>
          <p:cNvSpPr/>
          <p:nvPr userDrawn="1"/>
        </p:nvSpPr>
        <p:spPr>
          <a:xfrm>
            <a:off x="1235075" y="4547201"/>
            <a:ext cx="599607" cy="599607"/>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A17FC7A6-E2D0-0C7C-7CD1-E0BD9C604F2C}"/>
              </a:ext>
            </a:extLst>
          </p:cNvPr>
          <p:cNvSpPr/>
          <p:nvPr userDrawn="1"/>
        </p:nvSpPr>
        <p:spPr>
          <a:xfrm>
            <a:off x="1834683" y="4547201"/>
            <a:ext cx="599607" cy="599607"/>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ack background with purple letters&#10;&#10;Description automatically generated">
            <a:extLst>
              <a:ext uri="{FF2B5EF4-FFF2-40B4-BE49-F238E27FC236}">
                <a16:creationId xmlns:a16="http://schemas.microsoft.com/office/drawing/2014/main" id="{44AB5DE0-317F-6A21-85DF-2FBD804A4CF9}"/>
              </a:ext>
            </a:extLst>
          </p:cNvPr>
          <p:cNvPicPr>
            <a:picLocks noChangeAspect="1"/>
          </p:cNvPicPr>
          <p:nvPr userDrawn="1"/>
        </p:nvPicPr>
        <p:blipFill>
          <a:blip r:embed="rId9"/>
          <a:srcRect r="47719"/>
          <a:stretch/>
        </p:blipFill>
        <p:spPr>
          <a:xfrm>
            <a:off x="187209" y="427775"/>
            <a:ext cx="1751319" cy="632582"/>
          </a:xfrm>
          <a:prstGeom prst="rect">
            <a:avLst/>
          </a:prstGeom>
        </p:spPr>
      </p:pic>
    </p:spTree>
    <p:extLst>
      <p:ext uri="{BB962C8B-B14F-4D97-AF65-F5344CB8AC3E}">
        <p14:creationId xmlns:p14="http://schemas.microsoft.com/office/powerpoint/2010/main" val="2235189845"/>
      </p:ext>
    </p:extLst>
  </p:cSld>
  <p:clrMap bg1="lt1" tx1="dk1" bg2="lt2" tx2="dk2" accent1="accent1" accent2="accent2" accent3="accent3" accent4="accent4" accent5="accent5" accent6="accent6" hlink="hlink" folHlink="folHlink"/>
  <p:sldLayoutIdLst>
    <p:sldLayoutId id="2147483651" r:id="rId1"/>
  </p:sldLayoutIdLst>
  <p:txStyles>
    <p:titleStyle>
      <a:lvl1pPr algn="l" defTabSz="914400" rtl="0" eaLnBrk="1" latinLnBrk="0" hangingPunct="1">
        <a:lnSpc>
          <a:spcPct val="10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778" userDrawn="1">
          <p15:clr>
            <a:srgbClr val="F26B43"/>
          </p15:clr>
        </p15:guide>
        <p15:guide id="4" pos="6902" userDrawn="1">
          <p15:clr>
            <a:srgbClr val="F26B43"/>
          </p15:clr>
        </p15:guide>
        <p15:guide id="5" orient="horz" pos="572" userDrawn="1">
          <p15:clr>
            <a:srgbClr val="F26B43"/>
          </p15:clr>
        </p15:guide>
        <p15:guide id="6" orient="horz" pos="3748" userDrawn="1">
          <p15:clr>
            <a:srgbClr val="F26B43"/>
          </p15:clr>
        </p15:guide>
        <p15:guide id="7" orient="horz" pos="4088" userDrawn="1">
          <p15:clr>
            <a:srgbClr val="F26B43"/>
          </p15:clr>
        </p15:guide>
        <p15:guide id="8" orient="horz" pos="232" userDrawn="1">
          <p15:clr>
            <a:srgbClr val="F26B43"/>
          </p15:clr>
        </p15:guide>
        <p15:guide id="9" pos="257" userDrawn="1">
          <p15:clr>
            <a:srgbClr val="F26B43"/>
          </p15:clr>
        </p15:guide>
        <p15:guide id="10" pos="7423" userDrawn="1">
          <p15:clr>
            <a:srgbClr val="F26B43"/>
          </p15:clr>
        </p15:guide>
        <p15:guide id="11" pos="3613" userDrawn="1">
          <p15:clr>
            <a:srgbClr val="F26B43"/>
          </p15:clr>
        </p15:guide>
        <p15:guide id="12" pos="4067"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3649611-6BD0-4A25-85CE-7DD052D5DD00}"/>
              </a:ext>
            </a:extLst>
          </p:cNvPr>
          <p:cNvSpPr/>
          <p:nvPr userDrawn="1"/>
        </p:nvSpPr>
        <p:spPr>
          <a:xfrm>
            <a:off x="854439" y="1278230"/>
            <a:ext cx="10929574" cy="467172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48D9CB2A-E4CB-A5F2-A832-6249F90F1169}"/>
              </a:ext>
            </a:extLst>
          </p:cNvPr>
          <p:cNvSpPr txBox="1"/>
          <p:nvPr userDrawn="1"/>
        </p:nvSpPr>
        <p:spPr>
          <a:xfrm>
            <a:off x="602752" y="6312728"/>
            <a:ext cx="3360172" cy="169277"/>
          </a:xfrm>
          <a:prstGeom prst="rect">
            <a:avLst/>
          </a:prstGeom>
          <a:noFill/>
        </p:spPr>
        <p:txBody>
          <a:bodyPr wrap="square" lIns="0" tIns="0" rIns="0" bIns="0" rtlCol="0" anchor="ctr">
            <a:spAutoFit/>
          </a:bodyPr>
          <a:lstStyle/>
          <a:p>
            <a:r>
              <a:rPr lang="en-US" sz="1100" dirty="0">
                <a:latin typeface="+mn-lt"/>
              </a:rPr>
              <a:t>digitalcarehub.co.uk/</a:t>
            </a:r>
            <a:r>
              <a:rPr lang="en-US" sz="1100" dirty="0" err="1">
                <a:latin typeface="+mn-lt"/>
              </a:rPr>
              <a:t>CyberResilientCare</a:t>
            </a:r>
            <a:endParaRPr lang="en-US" sz="1100" dirty="0">
              <a:latin typeface="+mn-lt"/>
            </a:endParaRPr>
          </a:p>
        </p:txBody>
      </p:sp>
      <p:pic>
        <p:nvPicPr>
          <p:cNvPr id="12" name="Graphic 11">
            <a:extLst>
              <a:ext uri="{FF2B5EF4-FFF2-40B4-BE49-F238E27FC236}">
                <a16:creationId xmlns:a16="http://schemas.microsoft.com/office/drawing/2014/main" id="{E670FB5E-7067-F407-FC98-FA4F5FA1B9B0}"/>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407988" y="6320768"/>
            <a:ext cx="88900" cy="152400"/>
          </a:xfrm>
          <a:prstGeom prst="rect">
            <a:avLst/>
          </a:prstGeom>
        </p:spPr>
      </p:pic>
      <p:sp>
        <p:nvSpPr>
          <p:cNvPr id="10" name="Rectangle 9">
            <a:extLst>
              <a:ext uri="{FF2B5EF4-FFF2-40B4-BE49-F238E27FC236}">
                <a16:creationId xmlns:a16="http://schemas.microsoft.com/office/drawing/2014/main" id="{F909A1DD-1DE4-BDBC-B2B7-61E1D5F52554}"/>
              </a:ext>
            </a:extLst>
          </p:cNvPr>
          <p:cNvSpPr/>
          <p:nvPr userDrawn="1"/>
        </p:nvSpPr>
        <p:spPr>
          <a:xfrm>
            <a:off x="6457395" y="6182012"/>
            <a:ext cx="148281" cy="148281"/>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02EE3F2-BC22-5E2E-0A18-046DF01E3B59}"/>
              </a:ext>
            </a:extLst>
          </p:cNvPr>
          <p:cNvSpPr/>
          <p:nvPr userDrawn="1"/>
        </p:nvSpPr>
        <p:spPr>
          <a:xfrm>
            <a:off x="8884638" y="749606"/>
            <a:ext cx="148281" cy="148281"/>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5EA380AD-5346-DBCB-5A43-C869A1EAC76A}"/>
              </a:ext>
            </a:extLst>
          </p:cNvPr>
          <p:cNvSpPr/>
          <p:nvPr userDrawn="1"/>
        </p:nvSpPr>
        <p:spPr>
          <a:xfrm>
            <a:off x="202041" y="5744004"/>
            <a:ext cx="205946" cy="205946"/>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62B7DB03-F603-5E8A-4CF8-5219E4F9D907}"/>
              </a:ext>
            </a:extLst>
          </p:cNvPr>
          <p:cNvSpPr/>
          <p:nvPr userDrawn="1"/>
        </p:nvSpPr>
        <p:spPr>
          <a:xfrm>
            <a:off x="10139682" y="472677"/>
            <a:ext cx="205946" cy="205946"/>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D30A8484-C6F7-2B81-C415-16E19A3B6C7F}"/>
              </a:ext>
            </a:extLst>
          </p:cNvPr>
          <p:cNvSpPr/>
          <p:nvPr userDrawn="1"/>
        </p:nvSpPr>
        <p:spPr>
          <a:xfrm>
            <a:off x="10357318" y="678623"/>
            <a:ext cx="599607" cy="599607"/>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4" name="TextBox 3">
            <a:extLst>
              <a:ext uri="{FF2B5EF4-FFF2-40B4-BE49-F238E27FC236}">
                <a16:creationId xmlns:a16="http://schemas.microsoft.com/office/drawing/2014/main" id="{65BAA78C-369C-2E45-EE6F-14C4A36EA233}"/>
              </a:ext>
            </a:extLst>
          </p:cNvPr>
          <p:cNvSpPr txBox="1"/>
          <p:nvPr userDrawn="1"/>
        </p:nvSpPr>
        <p:spPr>
          <a:xfrm>
            <a:off x="10125932" y="6312728"/>
            <a:ext cx="1792612" cy="169277"/>
          </a:xfrm>
          <a:prstGeom prst="rect">
            <a:avLst/>
          </a:prstGeom>
          <a:noFill/>
        </p:spPr>
        <p:txBody>
          <a:bodyPr wrap="square" lIns="0" tIns="0" rIns="0" bIns="0" rtlCol="0" anchor="ctr">
            <a:spAutoFit/>
          </a:bodyPr>
          <a:lstStyle/>
          <a:p>
            <a:r>
              <a:rPr lang="en-US" sz="1100" dirty="0" err="1">
                <a:solidFill>
                  <a:schemeClr val="tx1"/>
                </a:solidFill>
                <a:latin typeface="+mn-lt"/>
              </a:rPr>
              <a:t>hello@digitalcarehub.co.uk</a:t>
            </a:r>
            <a:endParaRPr lang="en-US" sz="1100" dirty="0">
              <a:solidFill>
                <a:schemeClr val="tx1"/>
              </a:solidFill>
              <a:latin typeface="+mn-lt"/>
            </a:endParaRPr>
          </a:p>
        </p:txBody>
      </p:sp>
      <p:pic>
        <p:nvPicPr>
          <p:cNvPr id="5" name="Graphic 4">
            <a:extLst>
              <a:ext uri="{FF2B5EF4-FFF2-40B4-BE49-F238E27FC236}">
                <a16:creationId xmlns:a16="http://schemas.microsoft.com/office/drawing/2014/main" id="{45CD4717-80E6-3641-4D96-9BBB4D5D6BF5}"/>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9867668" y="6330293"/>
            <a:ext cx="152400" cy="152400"/>
          </a:xfrm>
          <a:prstGeom prst="rect">
            <a:avLst/>
          </a:prstGeom>
        </p:spPr>
      </p:pic>
      <p:sp>
        <p:nvSpPr>
          <p:cNvPr id="14" name="Rectangle 13">
            <a:extLst>
              <a:ext uri="{FF2B5EF4-FFF2-40B4-BE49-F238E27FC236}">
                <a16:creationId xmlns:a16="http://schemas.microsoft.com/office/drawing/2014/main" id="{3E48AF9B-482E-6A7B-E609-38F9AEB18674}"/>
              </a:ext>
            </a:extLst>
          </p:cNvPr>
          <p:cNvSpPr/>
          <p:nvPr userDrawn="1"/>
        </p:nvSpPr>
        <p:spPr>
          <a:xfrm>
            <a:off x="5142599" y="5949950"/>
            <a:ext cx="599607" cy="599607"/>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2" name="Rounded Rectangle 1">
            <a:extLst>
              <a:ext uri="{FF2B5EF4-FFF2-40B4-BE49-F238E27FC236}">
                <a16:creationId xmlns:a16="http://schemas.microsoft.com/office/drawing/2014/main" id="{08DE1295-0D0E-FE10-B499-DE0E267B38CF}"/>
              </a:ext>
            </a:extLst>
          </p:cNvPr>
          <p:cNvSpPr/>
          <p:nvPr userDrawn="1"/>
        </p:nvSpPr>
        <p:spPr>
          <a:xfrm>
            <a:off x="407987" y="1277262"/>
            <a:ext cx="966866" cy="966866"/>
          </a:xfrm>
          <a:prstGeom prst="roundRect">
            <a:avLst>
              <a:gd name="adj" fmla="val 19544"/>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BC662214-013E-2E37-9F26-FC7E6B8B23C5}"/>
              </a:ext>
            </a:extLst>
          </p:cNvPr>
          <p:cNvSpPr/>
          <p:nvPr userDrawn="1"/>
        </p:nvSpPr>
        <p:spPr>
          <a:xfrm>
            <a:off x="407987" y="1720424"/>
            <a:ext cx="827088" cy="4229526"/>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black and purple logo&#10;&#10;Description automatically generated">
            <a:extLst>
              <a:ext uri="{FF2B5EF4-FFF2-40B4-BE49-F238E27FC236}">
                <a16:creationId xmlns:a16="http://schemas.microsoft.com/office/drawing/2014/main" id="{25BB64E6-78B5-DE8B-6E02-02CD11639EDF}"/>
              </a:ext>
            </a:extLst>
          </p:cNvPr>
          <p:cNvPicPr>
            <a:picLocks noChangeAspect="1"/>
          </p:cNvPicPr>
          <p:nvPr userDrawn="1"/>
        </p:nvPicPr>
        <p:blipFill>
          <a:blip r:embed="rId9"/>
          <a:stretch>
            <a:fillRect/>
          </a:stretch>
        </p:blipFill>
        <p:spPr>
          <a:xfrm>
            <a:off x="407987" y="406007"/>
            <a:ext cx="3926544" cy="681083"/>
          </a:xfrm>
          <a:prstGeom prst="rect">
            <a:avLst/>
          </a:prstGeom>
        </p:spPr>
      </p:pic>
    </p:spTree>
    <p:extLst>
      <p:ext uri="{BB962C8B-B14F-4D97-AF65-F5344CB8AC3E}">
        <p14:creationId xmlns:p14="http://schemas.microsoft.com/office/powerpoint/2010/main" val="539725040"/>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Lst>
  <p:txStyles>
    <p:titleStyle>
      <a:lvl1pPr algn="l" defTabSz="914400" rtl="0" eaLnBrk="1" latinLnBrk="0" hangingPunct="1">
        <a:lnSpc>
          <a:spcPct val="100000"/>
        </a:lnSpc>
        <a:spcBef>
          <a:spcPct val="0"/>
        </a:spcBef>
        <a:buNone/>
        <a:defRPr sz="2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778" userDrawn="1">
          <p15:clr>
            <a:srgbClr val="F26B43"/>
          </p15:clr>
        </p15:guide>
        <p15:guide id="4" pos="6902" userDrawn="1">
          <p15:clr>
            <a:srgbClr val="F26B43"/>
          </p15:clr>
        </p15:guide>
        <p15:guide id="5" orient="horz" pos="572" userDrawn="1">
          <p15:clr>
            <a:srgbClr val="F26B43"/>
          </p15:clr>
        </p15:guide>
        <p15:guide id="6" orient="horz" pos="3748" userDrawn="1">
          <p15:clr>
            <a:srgbClr val="F26B43"/>
          </p15:clr>
        </p15:guide>
        <p15:guide id="7" orient="horz" pos="4088" userDrawn="1">
          <p15:clr>
            <a:srgbClr val="F26B43"/>
          </p15:clr>
        </p15:guide>
        <p15:guide id="8" orient="horz" pos="232" userDrawn="1">
          <p15:clr>
            <a:srgbClr val="F26B43"/>
          </p15:clr>
        </p15:guide>
        <p15:guide id="9" pos="257" userDrawn="1">
          <p15:clr>
            <a:srgbClr val="F26B43"/>
          </p15:clr>
        </p15:guide>
        <p15:guide id="10" pos="7423" userDrawn="1">
          <p15:clr>
            <a:srgbClr val="F26B43"/>
          </p15:clr>
        </p15:guide>
        <p15:guide id="11" pos="3613" userDrawn="1">
          <p15:clr>
            <a:srgbClr val="F26B43"/>
          </p15:clr>
        </p15:guide>
        <p15:guide id="12" pos="4067" userDrawn="1">
          <p15:clr>
            <a:srgbClr val="F26B43"/>
          </p15:clr>
        </p15:guide>
        <p15:guide id="13" orient="horz" pos="1139" userDrawn="1">
          <p15:clr>
            <a:srgbClr val="F26B43"/>
          </p15:clr>
        </p15:guide>
        <p15:guide id="14" orient="horz" pos="3407"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3649611-6BD0-4A25-85CE-7DD052D5DD00}"/>
              </a:ext>
            </a:extLst>
          </p:cNvPr>
          <p:cNvSpPr/>
          <p:nvPr userDrawn="1"/>
        </p:nvSpPr>
        <p:spPr>
          <a:xfrm>
            <a:off x="2434291" y="0"/>
            <a:ext cx="9757709"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8">
            <a:extLst>
              <a:ext uri="{FF2B5EF4-FFF2-40B4-BE49-F238E27FC236}">
                <a16:creationId xmlns:a16="http://schemas.microsoft.com/office/drawing/2014/main" id="{F46228BF-0E34-613B-1BE6-4CA4397621D4}"/>
              </a:ext>
            </a:extLst>
          </p:cNvPr>
          <p:cNvPicPr>
            <a:picLocks noChangeAspect="1"/>
          </p:cNvPicPr>
          <p:nvPr userDrawn="1"/>
        </p:nvPicPr>
        <p:blipFill rotWithShape="1">
          <a:blip r:embed="rId3">
            <a:extLst>
              <a:ext uri="{96DAC541-7B7A-43D3-8B79-37D633B846F1}">
                <asvg:svgBlip xmlns:asvg="http://schemas.microsoft.com/office/drawing/2016/SVG/main" r:embed="rId4"/>
              </a:ext>
            </a:extLst>
          </a:blip>
          <a:srcRect l="13250" t="22902" r="13420" b="22950"/>
          <a:stretch/>
        </p:blipFill>
        <p:spPr>
          <a:xfrm>
            <a:off x="407988" y="1180443"/>
            <a:ext cx="1233435" cy="546184"/>
          </a:xfrm>
          <a:prstGeom prst="rect">
            <a:avLst/>
          </a:prstGeom>
        </p:spPr>
      </p:pic>
      <p:sp>
        <p:nvSpPr>
          <p:cNvPr id="11" name="TextBox 10">
            <a:extLst>
              <a:ext uri="{FF2B5EF4-FFF2-40B4-BE49-F238E27FC236}">
                <a16:creationId xmlns:a16="http://schemas.microsoft.com/office/drawing/2014/main" id="{48D9CB2A-E4CB-A5F2-A832-6249F90F1169}"/>
              </a:ext>
            </a:extLst>
          </p:cNvPr>
          <p:cNvSpPr txBox="1"/>
          <p:nvPr userDrawn="1"/>
        </p:nvSpPr>
        <p:spPr>
          <a:xfrm>
            <a:off x="2948832" y="6330293"/>
            <a:ext cx="3360172" cy="169277"/>
          </a:xfrm>
          <a:prstGeom prst="rect">
            <a:avLst/>
          </a:prstGeom>
          <a:noFill/>
        </p:spPr>
        <p:txBody>
          <a:bodyPr wrap="square" lIns="0" tIns="0" rIns="0" bIns="0" rtlCol="0" anchor="ctr">
            <a:spAutoFit/>
          </a:bodyPr>
          <a:lstStyle/>
          <a:p>
            <a:r>
              <a:rPr lang="en-US" sz="1100" dirty="0">
                <a:solidFill>
                  <a:schemeClr val="bg1"/>
                </a:solidFill>
                <a:latin typeface="+mn-lt"/>
              </a:rPr>
              <a:t>digitalcarehub.co.uk/</a:t>
            </a:r>
            <a:r>
              <a:rPr lang="en-US" sz="1100" dirty="0" err="1">
                <a:solidFill>
                  <a:schemeClr val="bg1"/>
                </a:solidFill>
                <a:latin typeface="+mn-lt"/>
              </a:rPr>
              <a:t>CyberResilientCare</a:t>
            </a:r>
            <a:endParaRPr lang="en-US" sz="1100" dirty="0">
              <a:solidFill>
                <a:schemeClr val="bg1"/>
              </a:solidFill>
              <a:latin typeface="+mn-lt"/>
            </a:endParaRPr>
          </a:p>
        </p:txBody>
      </p:sp>
      <p:pic>
        <p:nvPicPr>
          <p:cNvPr id="12" name="Graphic 11">
            <a:extLst>
              <a:ext uri="{FF2B5EF4-FFF2-40B4-BE49-F238E27FC236}">
                <a16:creationId xmlns:a16="http://schemas.microsoft.com/office/drawing/2014/main" id="{E670FB5E-7067-F407-FC98-FA4F5FA1B9B0}"/>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762550" y="6386727"/>
            <a:ext cx="88900" cy="152400"/>
          </a:xfrm>
          <a:prstGeom prst="rect">
            <a:avLst/>
          </a:prstGeom>
        </p:spPr>
      </p:pic>
      <p:sp>
        <p:nvSpPr>
          <p:cNvPr id="10" name="Rectangle 9">
            <a:extLst>
              <a:ext uri="{FF2B5EF4-FFF2-40B4-BE49-F238E27FC236}">
                <a16:creationId xmlns:a16="http://schemas.microsoft.com/office/drawing/2014/main" id="{F909A1DD-1DE4-BDBC-B2B7-61E1D5F52554}"/>
              </a:ext>
            </a:extLst>
          </p:cNvPr>
          <p:cNvSpPr/>
          <p:nvPr userDrawn="1"/>
        </p:nvSpPr>
        <p:spPr>
          <a:xfrm>
            <a:off x="10956925" y="375995"/>
            <a:ext cx="148281" cy="148281"/>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02EE3F2-BC22-5E2E-0A18-046DF01E3B59}"/>
              </a:ext>
            </a:extLst>
          </p:cNvPr>
          <p:cNvSpPr/>
          <p:nvPr userDrawn="1"/>
        </p:nvSpPr>
        <p:spPr>
          <a:xfrm>
            <a:off x="259707" y="5801669"/>
            <a:ext cx="148281" cy="148281"/>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5EA380AD-5346-DBCB-5A43-C869A1EAC76A}"/>
              </a:ext>
            </a:extLst>
          </p:cNvPr>
          <p:cNvSpPr/>
          <p:nvPr userDrawn="1"/>
        </p:nvSpPr>
        <p:spPr>
          <a:xfrm>
            <a:off x="11784013" y="1310400"/>
            <a:ext cx="205946" cy="205946"/>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62B7DB03-F603-5E8A-4CF8-5219E4F9D907}"/>
              </a:ext>
            </a:extLst>
          </p:cNvPr>
          <p:cNvSpPr/>
          <p:nvPr userDrawn="1"/>
        </p:nvSpPr>
        <p:spPr>
          <a:xfrm>
            <a:off x="5529692" y="6283754"/>
            <a:ext cx="205946" cy="205946"/>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5A9C5A75-CDDC-68C6-6DC4-A98B4EC7251A}"/>
              </a:ext>
            </a:extLst>
          </p:cNvPr>
          <p:cNvSpPr txBox="1"/>
          <p:nvPr userDrawn="1"/>
        </p:nvSpPr>
        <p:spPr>
          <a:xfrm>
            <a:off x="10125932" y="6312728"/>
            <a:ext cx="1792612" cy="169277"/>
          </a:xfrm>
          <a:prstGeom prst="rect">
            <a:avLst/>
          </a:prstGeom>
          <a:noFill/>
        </p:spPr>
        <p:txBody>
          <a:bodyPr wrap="square" lIns="0" tIns="0" rIns="0" bIns="0" rtlCol="0" anchor="ctr">
            <a:spAutoFit/>
          </a:bodyPr>
          <a:lstStyle/>
          <a:p>
            <a:r>
              <a:rPr lang="en-US" sz="1100" dirty="0" err="1">
                <a:solidFill>
                  <a:schemeClr val="bg1"/>
                </a:solidFill>
                <a:latin typeface="+mn-lt"/>
              </a:rPr>
              <a:t>hello@digitalcarehub.co.uk</a:t>
            </a:r>
            <a:endParaRPr lang="en-US" sz="1100" dirty="0">
              <a:solidFill>
                <a:schemeClr val="bg1"/>
              </a:solidFill>
              <a:latin typeface="+mn-lt"/>
            </a:endParaRPr>
          </a:p>
        </p:txBody>
      </p:sp>
      <p:pic>
        <p:nvPicPr>
          <p:cNvPr id="4" name="Graphic 3">
            <a:extLst>
              <a:ext uri="{FF2B5EF4-FFF2-40B4-BE49-F238E27FC236}">
                <a16:creationId xmlns:a16="http://schemas.microsoft.com/office/drawing/2014/main" id="{AABDC5D6-C3BD-3C21-CB55-AF5E79BEFC58}"/>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9867668" y="6330293"/>
            <a:ext cx="152400" cy="152400"/>
          </a:xfrm>
          <a:prstGeom prst="rect">
            <a:avLst/>
          </a:prstGeom>
        </p:spPr>
      </p:pic>
      <p:pic>
        <p:nvPicPr>
          <p:cNvPr id="6" name="Picture 5" descr="A black background with purple letters&#10;&#10;Description automatically generated">
            <a:extLst>
              <a:ext uri="{FF2B5EF4-FFF2-40B4-BE49-F238E27FC236}">
                <a16:creationId xmlns:a16="http://schemas.microsoft.com/office/drawing/2014/main" id="{71D5A7AC-C568-965D-04A4-8DCF14C0CB14}"/>
              </a:ext>
            </a:extLst>
          </p:cNvPr>
          <p:cNvPicPr>
            <a:picLocks noChangeAspect="1"/>
          </p:cNvPicPr>
          <p:nvPr userDrawn="1"/>
        </p:nvPicPr>
        <p:blipFill>
          <a:blip r:embed="rId9"/>
          <a:srcRect r="47719"/>
          <a:stretch/>
        </p:blipFill>
        <p:spPr>
          <a:xfrm>
            <a:off x="104913" y="450135"/>
            <a:ext cx="1751319" cy="632582"/>
          </a:xfrm>
          <a:prstGeom prst="rect">
            <a:avLst/>
          </a:prstGeom>
        </p:spPr>
      </p:pic>
    </p:spTree>
    <p:extLst>
      <p:ext uri="{BB962C8B-B14F-4D97-AF65-F5344CB8AC3E}">
        <p14:creationId xmlns:p14="http://schemas.microsoft.com/office/powerpoint/2010/main" val="778195374"/>
      </p:ext>
    </p:extLst>
  </p:cSld>
  <p:clrMap bg1="lt1" tx1="dk1" bg2="lt2" tx2="dk2" accent1="accent1" accent2="accent2" accent3="accent3" accent4="accent4" accent5="accent5" accent6="accent6" hlink="hlink" folHlink="folHlink"/>
  <p:sldLayoutIdLst>
    <p:sldLayoutId id="2147483657" r:id="rId1"/>
  </p:sldLayoutIdLst>
  <p:txStyles>
    <p:titleStyle>
      <a:lvl1pPr algn="l" defTabSz="914400" rtl="0" eaLnBrk="1" latinLnBrk="0" hangingPunct="1">
        <a:lnSpc>
          <a:spcPct val="10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778" userDrawn="1">
          <p15:clr>
            <a:srgbClr val="F26B43"/>
          </p15:clr>
        </p15:guide>
        <p15:guide id="4" pos="6902" userDrawn="1">
          <p15:clr>
            <a:srgbClr val="F26B43"/>
          </p15:clr>
        </p15:guide>
        <p15:guide id="5" orient="horz" pos="572" userDrawn="1">
          <p15:clr>
            <a:srgbClr val="F26B43"/>
          </p15:clr>
        </p15:guide>
        <p15:guide id="6" orient="horz" pos="3748" userDrawn="1">
          <p15:clr>
            <a:srgbClr val="F26B43"/>
          </p15:clr>
        </p15:guide>
        <p15:guide id="7" orient="horz" pos="4088" userDrawn="1">
          <p15:clr>
            <a:srgbClr val="F26B43"/>
          </p15:clr>
        </p15:guide>
        <p15:guide id="8" orient="horz" pos="232" userDrawn="1">
          <p15:clr>
            <a:srgbClr val="F26B43"/>
          </p15:clr>
        </p15:guide>
        <p15:guide id="9" pos="257" userDrawn="1">
          <p15:clr>
            <a:srgbClr val="F26B43"/>
          </p15:clr>
        </p15:guide>
        <p15:guide id="10" pos="7423" userDrawn="1">
          <p15:clr>
            <a:srgbClr val="F26B43"/>
          </p15:clr>
        </p15:guide>
        <p15:guide id="11" pos="3613" userDrawn="1">
          <p15:clr>
            <a:srgbClr val="F26B43"/>
          </p15:clr>
        </p15:guide>
        <p15:guide id="12" pos="4067"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27.svg"/><Relationship Id="rId5" Type="http://schemas.openxmlformats.org/officeDocument/2006/relationships/image" Target="../media/image26.png"/><Relationship Id="rId10" Type="http://schemas.openxmlformats.org/officeDocument/2006/relationships/image" Target="../media/image18.svg"/><Relationship Id="rId4" Type="http://schemas.openxmlformats.org/officeDocument/2006/relationships/image" Target="../media/image25.svg"/><Relationship Id="rId9" Type="http://schemas.openxmlformats.org/officeDocument/2006/relationships/image" Target="../media/image17.png"/></Relationships>
</file>

<file path=ppt/slides/_rels/slide11.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image" Target="../media/image27.svg"/><Relationship Id="rId5" Type="http://schemas.openxmlformats.org/officeDocument/2006/relationships/image" Target="../media/image26.png"/><Relationship Id="rId10" Type="http://schemas.openxmlformats.org/officeDocument/2006/relationships/image" Target="../media/image18.svg"/><Relationship Id="rId4" Type="http://schemas.openxmlformats.org/officeDocument/2006/relationships/image" Target="../media/image25.svg"/><Relationship Id="rId9" Type="http://schemas.openxmlformats.org/officeDocument/2006/relationships/image" Target="../media/image17.png"/></Relationships>
</file>

<file path=ppt/slides/_rels/slide12.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image" Target="../media/image27.svg"/><Relationship Id="rId5" Type="http://schemas.openxmlformats.org/officeDocument/2006/relationships/image" Target="../media/image26.png"/><Relationship Id="rId10" Type="http://schemas.openxmlformats.org/officeDocument/2006/relationships/image" Target="../media/image18.svg"/><Relationship Id="rId4" Type="http://schemas.openxmlformats.org/officeDocument/2006/relationships/image" Target="../media/image25.svg"/><Relationship Id="rId9" Type="http://schemas.openxmlformats.org/officeDocument/2006/relationships/image" Target="../media/image17.png"/></Relationships>
</file>

<file path=ppt/slides/_rels/slide13.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image" Target="../media/image27.svg"/><Relationship Id="rId5" Type="http://schemas.openxmlformats.org/officeDocument/2006/relationships/image" Target="../media/image26.png"/><Relationship Id="rId10" Type="http://schemas.openxmlformats.org/officeDocument/2006/relationships/image" Target="../media/image18.svg"/><Relationship Id="rId4" Type="http://schemas.openxmlformats.org/officeDocument/2006/relationships/image" Target="../media/image25.svg"/><Relationship Id="rId9" Type="http://schemas.openxmlformats.org/officeDocument/2006/relationships/image" Target="../media/image17.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image" Target="../media/image27.svg"/><Relationship Id="rId5" Type="http://schemas.openxmlformats.org/officeDocument/2006/relationships/image" Target="../media/image26.png"/><Relationship Id="rId10" Type="http://schemas.openxmlformats.org/officeDocument/2006/relationships/image" Target="../media/image18.svg"/><Relationship Id="rId4" Type="http://schemas.openxmlformats.org/officeDocument/2006/relationships/image" Target="../media/image25.svg"/><Relationship Id="rId9" Type="http://schemas.openxmlformats.org/officeDocument/2006/relationships/image" Target="../media/image17.png"/></Relationships>
</file>

<file path=ppt/slides/_rels/slide16.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image" Target="../media/image27.svg"/><Relationship Id="rId5" Type="http://schemas.openxmlformats.org/officeDocument/2006/relationships/image" Target="../media/image26.png"/><Relationship Id="rId10" Type="http://schemas.openxmlformats.org/officeDocument/2006/relationships/image" Target="../media/image18.svg"/><Relationship Id="rId4" Type="http://schemas.openxmlformats.org/officeDocument/2006/relationships/image" Target="../media/image25.svg"/><Relationship Id="rId9" Type="http://schemas.openxmlformats.org/officeDocument/2006/relationships/image" Target="../media/image17.png"/></Relationships>
</file>

<file path=ppt/slides/_rels/slide17.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image" Target="../media/image27.svg"/><Relationship Id="rId5" Type="http://schemas.openxmlformats.org/officeDocument/2006/relationships/image" Target="../media/image26.png"/><Relationship Id="rId10" Type="http://schemas.openxmlformats.org/officeDocument/2006/relationships/image" Target="../media/image18.svg"/><Relationship Id="rId4" Type="http://schemas.openxmlformats.org/officeDocument/2006/relationships/image" Target="../media/image25.svg"/><Relationship Id="rId9" Type="http://schemas.openxmlformats.org/officeDocument/2006/relationships/image" Target="../media/image17.png"/></Relationships>
</file>

<file path=ppt/slides/_rels/slide18.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image" Target="../media/image27.svg"/><Relationship Id="rId5" Type="http://schemas.openxmlformats.org/officeDocument/2006/relationships/image" Target="../media/image26.png"/><Relationship Id="rId10" Type="http://schemas.openxmlformats.org/officeDocument/2006/relationships/image" Target="../media/image18.svg"/><Relationship Id="rId4" Type="http://schemas.openxmlformats.org/officeDocument/2006/relationships/image" Target="../media/image25.svg"/><Relationship Id="rId9" Type="http://schemas.openxmlformats.org/officeDocument/2006/relationships/image" Target="../media/image17.png"/></Relationships>
</file>

<file path=ppt/slides/_rels/slide19.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31.svg"/></Relationships>
</file>

<file path=ppt/slides/_rels/slide2.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9.png"/><Relationship Id="rId7" Type="http://schemas.openxmlformats.org/officeDocument/2006/relationships/image" Target="../media/image17.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slides/_rels/slide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18.svg"/><Relationship Id="rId4" Type="http://schemas.openxmlformats.org/officeDocument/2006/relationships/image" Target="../media/image1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27.svg"/><Relationship Id="rId5" Type="http://schemas.openxmlformats.org/officeDocument/2006/relationships/image" Target="../media/image26.png"/><Relationship Id="rId10" Type="http://schemas.openxmlformats.org/officeDocument/2006/relationships/image" Target="../media/image18.svg"/><Relationship Id="rId4" Type="http://schemas.openxmlformats.org/officeDocument/2006/relationships/image" Target="../media/image25.svg"/><Relationship Id="rId9" Type="http://schemas.openxmlformats.org/officeDocument/2006/relationships/image" Target="../media/image17.png"/></Relationships>
</file>

<file path=ppt/slides/_rels/slide6.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27.svg"/><Relationship Id="rId5" Type="http://schemas.openxmlformats.org/officeDocument/2006/relationships/image" Target="../media/image26.png"/><Relationship Id="rId10" Type="http://schemas.openxmlformats.org/officeDocument/2006/relationships/image" Target="../media/image18.svg"/><Relationship Id="rId4" Type="http://schemas.openxmlformats.org/officeDocument/2006/relationships/image" Target="../media/image25.svg"/><Relationship Id="rId9" Type="http://schemas.openxmlformats.org/officeDocument/2006/relationships/image" Target="../media/image17.png"/></Relationships>
</file>

<file path=ppt/slides/_rels/slide7.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27.svg"/><Relationship Id="rId5" Type="http://schemas.openxmlformats.org/officeDocument/2006/relationships/image" Target="../media/image26.png"/><Relationship Id="rId10" Type="http://schemas.openxmlformats.org/officeDocument/2006/relationships/image" Target="../media/image18.svg"/><Relationship Id="rId4" Type="http://schemas.openxmlformats.org/officeDocument/2006/relationships/image" Target="../media/image25.svg"/><Relationship Id="rId9" Type="http://schemas.openxmlformats.org/officeDocument/2006/relationships/image" Target="../media/image17.png"/></Relationships>
</file>

<file path=ppt/slides/_rels/slide8.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27.svg"/><Relationship Id="rId5" Type="http://schemas.openxmlformats.org/officeDocument/2006/relationships/image" Target="../media/image26.png"/><Relationship Id="rId10" Type="http://schemas.openxmlformats.org/officeDocument/2006/relationships/image" Target="../media/image18.svg"/><Relationship Id="rId4" Type="http://schemas.openxmlformats.org/officeDocument/2006/relationships/image" Target="../media/image25.svg"/><Relationship Id="rId9" Type="http://schemas.openxmlformats.org/officeDocument/2006/relationships/image" Target="../media/image1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F34B001-85F2-EF2C-0086-9C0FA04774B1}"/>
              </a:ext>
            </a:extLst>
          </p:cNvPr>
          <p:cNvSpPr/>
          <p:nvPr/>
        </p:nvSpPr>
        <p:spPr>
          <a:xfrm>
            <a:off x="501041" y="4351807"/>
            <a:ext cx="2317315" cy="112206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itle 11">
            <a:extLst>
              <a:ext uri="{FF2B5EF4-FFF2-40B4-BE49-F238E27FC236}">
                <a16:creationId xmlns:a16="http://schemas.microsoft.com/office/drawing/2014/main" id="{6F045003-9BAC-9695-29B5-9CBF18897D26}"/>
              </a:ext>
            </a:extLst>
          </p:cNvPr>
          <p:cNvSpPr>
            <a:spLocks noGrp="1"/>
          </p:cNvSpPr>
          <p:nvPr>
            <p:ph type="title"/>
          </p:nvPr>
        </p:nvSpPr>
        <p:spPr>
          <a:xfrm>
            <a:off x="704723" y="2889504"/>
            <a:ext cx="4931990" cy="2346375"/>
          </a:xfrm>
        </p:spPr>
        <p:txBody>
          <a:bodyPr>
            <a:normAutofit/>
          </a:bodyPr>
          <a:lstStyle/>
          <a:p>
            <a:r>
              <a:rPr lang="en-GB" b="1" noProof="0" dirty="0"/>
              <a:t>Cyber Simulation</a:t>
            </a:r>
            <a:br>
              <a:rPr lang="en-GB" b="1" noProof="0" dirty="0"/>
            </a:br>
            <a:br>
              <a:rPr lang="en-GB" noProof="0" dirty="0"/>
            </a:br>
            <a:r>
              <a:rPr lang="en-GB" noProof="0" dirty="0"/>
              <a:t>Phishing Attack</a:t>
            </a:r>
            <a:br>
              <a:rPr lang="en-GB" noProof="0" dirty="0"/>
            </a:br>
            <a:r>
              <a:rPr lang="en-GB" i="1" noProof="0" dirty="0"/>
              <a:t>Invoice Scam</a:t>
            </a:r>
          </a:p>
        </p:txBody>
      </p:sp>
      <p:sp>
        <p:nvSpPr>
          <p:cNvPr id="4" name="Rectangle 3">
            <a:extLst>
              <a:ext uri="{FF2B5EF4-FFF2-40B4-BE49-F238E27FC236}">
                <a16:creationId xmlns:a16="http://schemas.microsoft.com/office/drawing/2014/main" id="{A6FE5726-9323-486F-11E3-FBA334CE7D2F}"/>
              </a:ext>
            </a:extLst>
          </p:cNvPr>
          <p:cNvSpPr/>
          <p:nvPr/>
        </p:nvSpPr>
        <p:spPr>
          <a:xfrm>
            <a:off x="6776581" y="5887233"/>
            <a:ext cx="5260931" cy="713983"/>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AC8AD155-0C3D-3805-4497-6A9F3246851A}"/>
              </a:ext>
            </a:extLst>
          </p:cNvPr>
          <p:cNvSpPr/>
          <p:nvPr/>
        </p:nvSpPr>
        <p:spPr>
          <a:xfrm>
            <a:off x="1841326" y="6250488"/>
            <a:ext cx="1578279" cy="35072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n>
                <a:solidFill>
                  <a:schemeClr val="bg1"/>
                </a:solidFill>
              </a:ln>
              <a:solidFill>
                <a:schemeClr val="bg1"/>
              </a:solidFill>
            </a:endParaRPr>
          </a:p>
        </p:txBody>
      </p:sp>
      <p:pic>
        <p:nvPicPr>
          <p:cNvPr id="7" name="Graphic 6">
            <a:extLst>
              <a:ext uri="{FF2B5EF4-FFF2-40B4-BE49-F238E27FC236}">
                <a16:creationId xmlns:a16="http://schemas.microsoft.com/office/drawing/2014/main" id="{7B56A636-C241-482F-E026-00C21790F8F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01895" y="402920"/>
            <a:ext cx="1025172" cy="713163"/>
          </a:xfrm>
          <a:prstGeom prst="rect">
            <a:avLst/>
          </a:prstGeom>
        </p:spPr>
      </p:pic>
    </p:spTree>
    <p:extLst>
      <p:ext uri="{BB962C8B-B14F-4D97-AF65-F5344CB8AC3E}">
        <p14:creationId xmlns:p14="http://schemas.microsoft.com/office/powerpoint/2010/main" val="559350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7F3D24F0-AC74-7528-6351-A76B0B281152}"/>
              </a:ext>
            </a:extLst>
          </p:cNvPr>
          <p:cNvSpPr>
            <a:spLocks noGrp="1"/>
          </p:cNvSpPr>
          <p:nvPr>
            <p:ph type="title" idx="4294967295"/>
          </p:nvPr>
        </p:nvSpPr>
        <p:spPr>
          <a:xfrm>
            <a:off x="588899" y="1382333"/>
            <a:ext cx="3300349" cy="41078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schemeClr val="tx1"/>
                </a:solidFill>
                <a:effectLst/>
                <a:uLnTx/>
                <a:uFillTx/>
                <a:latin typeface="+mj-lt"/>
                <a:ea typeface="+mn-ea"/>
                <a:cs typeface="+mn-cs"/>
              </a:rPr>
              <a:t>Round 2 - Option A |</a:t>
            </a:r>
            <a:endParaRPr kumimoji="0" lang="en-GB" sz="2600" b="0" i="0" u="none" strike="noStrike" kern="1200" cap="none" spc="0" normalizeH="0" baseline="0" noProof="0" dirty="0">
              <a:ln>
                <a:noFill/>
              </a:ln>
              <a:solidFill>
                <a:schemeClr val="tx1"/>
              </a:solidFill>
              <a:effectLst/>
              <a:uLnTx/>
              <a:uFillTx/>
              <a:latin typeface="+mj-lt"/>
              <a:ea typeface="+mn-ea"/>
              <a:cs typeface="+mn-cs"/>
            </a:endParaRPr>
          </a:p>
        </p:txBody>
      </p:sp>
      <p:sp>
        <p:nvSpPr>
          <p:cNvPr id="4" name="Text Placeholder 13">
            <a:extLst>
              <a:ext uri="{FF2B5EF4-FFF2-40B4-BE49-F238E27FC236}">
                <a16:creationId xmlns:a16="http://schemas.microsoft.com/office/drawing/2014/main" id="{20897D05-4CAE-0455-B31D-8155F9AA3649}"/>
              </a:ext>
            </a:extLst>
          </p:cNvPr>
          <p:cNvSpPr txBox="1">
            <a:spLocks/>
          </p:cNvSpPr>
          <p:nvPr/>
        </p:nvSpPr>
        <p:spPr>
          <a:xfrm>
            <a:off x="560834" y="5000654"/>
            <a:ext cx="11139805" cy="844089"/>
          </a:xfrm>
          <a:prstGeom prst="roundRect">
            <a:avLst/>
          </a:prstGeom>
          <a:noFill/>
        </p:spPr>
        <p:txBody>
          <a:bodyPr lIns="0" tIns="0" rIns="0" bIns="0" numCol="1" spcCol="720000"/>
          <a:lstStyle>
            <a:lvl1pPr marL="285750" indent="-285750" algn="l" defTabSz="914400" rtl="0" eaLnBrk="1" latinLnBrk="0" hangingPunct="1">
              <a:lnSpc>
                <a:spcPts val="2160"/>
              </a:lnSpc>
              <a:spcBef>
                <a:spcPts val="1000"/>
              </a:spcBef>
              <a:buFont typeface="Wingdings" panose="05000000000000000000" pitchFamily="2" charset="2"/>
              <a:buChar char="§"/>
              <a:defRPr sz="1600" kern="1200">
                <a:solidFill>
                  <a:schemeClr val="tx1"/>
                </a:solidFill>
                <a:latin typeface="+mn-lt"/>
                <a:ea typeface="+mn-ea"/>
                <a:cs typeface="+mn-cs"/>
              </a:defRPr>
            </a:lvl1pPr>
            <a:lvl2pPr marL="4572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2pPr>
            <a:lvl3pPr marL="9144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3pPr>
            <a:lvl4pPr marL="13716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4pPr>
            <a:lvl5pPr marL="18288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t>By the time a formal statement is released, family members have heard rumours from staff and service users, and trust begins to erode because they weren’t informed. Meanwhile, a suspicious looking email appears in the inbox. “…click”.</a:t>
            </a:r>
          </a:p>
        </p:txBody>
      </p:sp>
      <p:graphicFrame>
        <p:nvGraphicFramePr>
          <p:cNvPr id="5" name="Table 4">
            <a:extLst>
              <a:ext uri="{FF2B5EF4-FFF2-40B4-BE49-F238E27FC236}">
                <a16:creationId xmlns:a16="http://schemas.microsoft.com/office/drawing/2014/main" id="{CBE64C2D-F5B8-0E53-317D-472FE0A49C57}"/>
              </a:ext>
            </a:extLst>
          </p:cNvPr>
          <p:cNvGraphicFramePr>
            <a:graphicFrameLocks noGrp="1"/>
          </p:cNvGraphicFramePr>
          <p:nvPr>
            <p:extLst>
              <p:ext uri="{D42A27DB-BD31-4B8C-83A1-F6EECF244321}">
                <p14:modId xmlns:p14="http://schemas.microsoft.com/office/powerpoint/2010/main" val="1558425135"/>
              </p:ext>
            </p:extLst>
          </p:nvPr>
        </p:nvGraphicFramePr>
        <p:xfrm>
          <a:off x="609602" y="2683348"/>
          <a:ext cx="10948413" cy="2103120"/>
        </p:xfrm>
        <a:graphic>
          <a:graphicData uri="http://schemas.openxmlformats.org/drawingml/2006/table">
            <a:tbl>
              <a:tblPr firstRow="1" bandRow="1">
                <a:tableStyleId>{5C22544A-7EE6-4342-B048-85BDC9FD1C3A}</a:tableStyleId>
              </a:tblPr>
              <a:tblGrid>
                <a:gridCol w="3649471">
                  <a:extLst>
                    <a:ext uri="{9D8B030D-6E8A-4147-A177-3AD203B41FA5}">
                      <a16:colId xmlns:a16="http://schemas.microsoft.com/office/drawing/2014/main" val="1717605262"/>
                    </a:ext>
                  </a:extLst>
                </a:gridCol>
                <a:gridCol w="3649471">
                  <a:extLst>
                    <a:ext uri="{9D8B030D-6E8A-4147-A177-3AD203B41FA5}">
                      <a16:colId xmlns:a16="http://schemas.microsoft.com/office/drawing/2014/main" val="121140119"/>
                    </a:ext>
                  </a:extLst>
                </a:gridCol>
                <a:gridCol w="3649471">
                  <a:extLst>
                    <a:ext uri="{9D8B030D-6E8A-4147-A177-3AD203B41FA5}">
                      <a16:colId xmlns:a16="http://schemas.microsoft.com/office/drawing/2014/main" val="1167206469"/>
                    </a:ext>
                  </a:extLst>
                </a:gridCol>
              </a:tblGrid>
              <a:tr h="2024342">
                <a:tc>
                  <a:txBody>
                    <a:bodyPr/>
                    <a:lstStyle/>
                    <a:p>
                      <a:pPr marL="285750" indent="-285750">
                        <a:spcBef>
                          <a:spcPts val="600"/>
                        </a:spcBef>
                        <a:spcAft>
                          <a:spcPts val="600"/>
                        </a:spcAft>
                        <a:buFont typeface="Arial" panose="020B0604020202020204" pitchFamily="34" charset="0"/>
                        <a:buChar char="•"/>
                      </a:pPr>
                      <a:r>
                        <a:rPr lang="en-US" sz="1400" b="0" dirty="0"/>
                        <a:t>Consistency: You’ll have aligned messaging once management/IT finalise details</a:t>
                      </a:r>
                    </a:p>
                    <a:p>
                      <a:pPr marL="285750" indent="-285750">
                        <a:spcBef>
                          <a:spcPts val="600"/>
                        </a:spcBef>
                        <a:spcAft>
                          <a:spcPts val="600"/>
                        </a:spcAft>
                        <a:buFont typeface="Arial" panose="020B0604020202020204" pitchFamily="34" charset="0"/>
                        <a:buChar char="•"/>
                      </a:pPr>
                      <a:r>
                        <a:rPr lang="en-US" sz="1400" b="0" dirty="0"/>
                        <a:t>Avoids panic initially by controlling the flow of information</a:t>
                      </a:r>
                    </a:p>
                  </a:txBody>
                  <a:tcPr/>
                </a:tc>
                <a:tc>
                  <a:txBody>
                    <a:bodyPr/>
                    <a:lstStyle/>
                    <a:p>
                      <a:pPr algn="ctr">
                        <a:spcBef>
                          <a:spcPts val="600"/>
                        </a:spcBef>
                        <a:spcAft>
                          <a:spcPts val="600"/>
                        </a:spcAft>
                      </a:pPr>
                      <a:r>
                        <a:rPr lang="en-US" sz="1400" b="1" dirty="0"/>
                        <a:t>Summary</a:t>
                      </a:r>
                    </a:p>
                    <a:p>
                      <a:pPr algn="ctr">
                        <a:spcBef>
                          <a:spcPts val="600"/>
                        </a:spcBef>
                        <a:spcAft>
                          <a:spcPts val="600"/>
                        </a:spcAft>
                      </a:pPr>
                      <a:r>
                        <a:rPr lang="en-US" sz="1400" b="0" dirty="0"/>
                        <a:t>You avoid confusion by waiting for an “official” stance. However, external stakeholders might remain in the dark longer, which could cause frustration or mistrust if they sense a cover-up. Internally, staff only get minimal information</a:t>
                      </a:r>
                    </a:p>
                  </a:txBody>
                  <a:tcPr/>
                </a:tc>
                <a:tc>
                  <a:txBody>
                    <a:bodyPr/>
                    <a:lstStyle/>
                    <a:p>
                      <a:pPr marL="285750" indent="-285750">
                        <a:spcBef>
                          <a:spcPts val="600"/>
                        </a:spcBef>
                        <a:spcAft>
                          <a:spcPts val="600"/>
                        </a:spcAft>
                        <a:buFont typeface="Arial" panose="020B0604020202020204" pitchFamily="34" charset="0"/>
                        <a:buChar char="•"/>
                      </a:pPr>
                      <a:r>
                        <a:rPr lang="en-US" sz="1400" b="0" dirty="0"/>
                        <a:t>Delay in informing external stakeholders (who may have personal or financial data at risk)</a:t>
                      </a:r>
                    </a:p>
                    <a:p>
                      <a:pPr marL="285750" indent="-285750">
                        <a:spcBef>
                          <a:spcPts val="600"/>
                        </a:spcBef>
                        <a:spcAft>
                          <a:spcPts val="600"/>
                        </a:spcAft>
                        <a:buFont typeface="Arial" panose="020B0604020202020204" pitchFamily="34" charset="0"/>
                        <a:buChar char="•"/>
                      </a:pPr>
                      <a:r>
                        <a:rPr lang="en-US" sz="1400" b="0" dirty="0"/>
                        <a:t>Internally, staff get only partial information, fuelling speculation</a:t>
                      </a:r>
                    </a:p>
                    <a:p>
                      <a:pPr marL="285750" indent="-285750">
                        <a:spcBef>
                          <a:spcPts val="600"/>
                        </a:spcBef>
                        <a:spcAft>
                          <a:spcPts val="600"/>
                        </a:spcAft>
                        <a:buFont typeface="Arial" panose="020B0604020202020204" pitchFamily="34" charset="0"/>
                        <a:buChar char="•"/>
                      </a:pPr>
                      <a:r>
                        <a:rPr lang="en-US" sz="1400" b="0" dirty="0"/>
                        <a:t>Could appear that you’re withholding the truth if people find out through other channels first</a:t>
                      </a:r>
                    </a:p>
                  </a:txBody>
                  <a:tcPr/>
                </a:tc>
                <a:extLst>
                  <a:ext uri="{0D108BD9-81ED-4DB2-BD59-A6C34878D82A}">
                    <a16:rowId xmlns:a16="http://schemas.microsoft.com/office/drawing/2014/main" val="711585057"/>
                  </a:ext>
                </a:extLst>
              </a:tr>
            </a:tbl>
          </a:graphicData>
        </a:graphic>
      </p:graphicFrame>
      <p:pic>
        <p:nvPicPr>
          <p:cNvPr id="7" name="Graphic 6" descr="Smiling face outline with solid fill">
            <a:extLst>
              <a:ext uri="{FF2B5EF4-FFF2-40B4-BE49-F238E27FC236}">
                <a16:creationId xmlns:a16="http://schemas.microsoft.com/office/drawing/2014/main" id="{0913C7FA-8489-6F75-7C39-A88A58E2045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16727" y="1914050"/>
            <a:ext cx="590996" cy="590996"/>
          </a:xfrm>
          <a:prstGeom prst="rect">
            <a:avLst/>
          </a:prstGeom>
        </p:spPr>
      </p:pic>
      <p:pic>
        <p:nvPicPr>
          <p:cNvPr id="9" name="Graphic 8" descr="Sad face outline with solid fill">
            <a:extLst>
              <a:ext uri="{FF2B5EF4-FFF2-40B4-BE49-F238E27FC236}">
                <a16:creationId xmlns:a16="http://schemas.microsoft.com/office/drawing/2014/main" id="{72D7E175-C001-6BBA-B588-5B5DFBD9039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382060" y="1914050"/>
            <a:ext cx="590996" cy="590996"/>
          </a:xfrm>
          <a:prstGeom prst="rect">
            <a:avLst/>
          </a:prstGeom>
        </p:spPr>
      </p:pic>
      <p:sp>
        <p:nvSpPr>
          <p:cNvPr id="11" name="TextBox 10">
            <a:extLst>
              <a:ext uri="{FF2B5EF4-FFF2-40B4-BE49-F238E27FC236}">
                <a16:creationId xmlns:a16="http://schemas.microsoft.com/office/drawing/2014/main" id="{549E92A2-2934-0B95-A4DC-2588C363BEFF}"/>
              </a:ext>
            </a:extLst>
          </p:cNvPr>
          <p:cNvSpPr txBox="1"/>
          <p:nvPr/>
        </p:nvSpPr>
        <p:spPr>
          <a:xfrm>
            <a:off x="3694176" y="1356891"/>
            <a:ext cx="8225919" cy="461665"/>
          </a:xfrm>
          <a:prstGeom prst="rect">
            <a:avLst/>
          </a:prstGeom>
          <a:noFill/>
        </p:spPr>
        <p:txBody>
          <a:bodyPr wrap="square">
            <a:spAutoFit/>
          </a:bodyPr>
          <a:lstStyle/>
          <a:p>
            <a:pPr rtl="0"/>
            <a:r>
              <a:rPr lang="en-US" sz="1200" i="1" dirty="0"/>
              <a:t>“Wait for official guidance from senior management or your IT supplier before notifying anyone externally. Internally, just provide a brief heads-up to staff that an issue has occurred.”</a:t>
            </a:r>
          </a:p>
        </p:txBody>
      </p:sp>
      <p:pic>
        <p:nvPicPr>
          <p:cNvPr id="17" name="Graphic 16" descr="Meeting outline">
            <a:extLst>
              <a:ext uri="{FF2B5EF4-FFF2-40B4-BE49-F238E27FC236}">
                <a16:creationId xmlns:a16="http://schemas.microsoft.com/office/drawing/2014/main" id="{720A6EF8-C3C9-729A-7E44-D92801D3C08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715000" y="1787875"/>
            <a:ext cx="762000" cy="762000"/>
          </a:xfrm>
          <a:prstGeom prst="rect">
            <a:avLst/>
          </a:prstGeom>
        </p:spPr>
      </p:pic>
      <p:pic>
        <p:nvPicPr>
          <p:cNvPr id="2" name="Graphic 1">
            <a:extLst>
              <a:ext uri="{FF2B5EF4-FFF2-40B4-BE49-F238E27FC236}">
                <a16:creationId xmlns:a16="http://schemas.microsoft.com/office/drawing/2014/main" id="{D3C0B0F5-493E-C561-24C9-B9B1669EA0A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201895" y="402920"/>
            <a:ext cx="1025172" cy="713163"/>
          </a:xfrm>
          <a:prstGeom prst="rect">
            <a:avLst/>
          </a:prstGeom>
        </p:spPr>
      </p:pic>
      <p:sp>
        <p:nvSpPr>
          <p:cNvPr id="6" name="Rectangle 5">
            <a:extLst>
              <a:ext uri="{FF2B5EF4-FFF2-40B4-BE49-F238E27FC236}">
                <a16:creationId xmlns:a16="http://schemas.microsoft.com/office/drawing/2014/main" id="{0CEB83BA-CFEC-1D2F-A78E-66B8783C5884}"/>
              </a:ext>
            </a:extLst>
          </p:cNvPr>
          <p:cNvSpPr/>
          <p:nvPr/>
        </p:nvSpPr>
        <p:spPr>
          <a:xfrm>
            <a:off x="1841326" y="6250488"/>
            <a:ext cx="1578279" cy="35072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n>
                <a:solidFill>
                  <a:schemeClr val="bg1"/>
                </a:solidFill>
              </a:ln>
              <a:solidFill>
                <a:schemeClr val="bg1"/>
              </a:solidFill>
            </a:endParaRPr>
          </a:p>
        </p:txBody>
      </p:sp>
    </p:spTree>
    <p:extLst>
      <p:ext uri="{BB962C8B-B14F-4D97-AF65-F5344CB8AC3E}">
        <p14:creationId xmlns:p14="http://schemas.microsoft.com/office/powerpoint/2010/main" val="100070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7F3D24F0-AC74-7528-6351-A76B0B281152}"/>
              </a:ext>
            </a:extLst>
          </p:cNvPr>
          <p:cNvSpPr>
            <a:spLocks noGrp="1"/>
          </p:cNvSpPr>
          <p:nvPr>
            <p:ph type="title" idx="4294967295"/>
          </p:nvPr>
        </p:nvSpPr>
        <p:spPr>
          <a:xfrm>
            <a:off x="588899" y="1382333"/>
            <a:ext cx="3300349" cy="41078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schemeClr val="tx1"/>
                </a:solidFill>
                <a:effectLst/>
                <a:uLnTx/>
                <a:uFillTx/>
                <a:latin typeface="+mj-lt"/>
                <a:ea typeface="+mn-ea"/>
                <a:cs typeface="+mn-cs"/>
              </a:rPr>
              <a:t>Round 2 - Option B |</a:t>
            </a:r>
            <a:endParaRPr kumimoji="0" lang="en-GB" sz="2600" b="0" i="0" u="none" strike="noStrike" kern="1200" cap="none" spc="0" normalizeH="0" baseline="0" noProof="0" dirty="0">
              <a:ln>
                <a:noFill/>
              </a:ln>
              <a:solidFill>
                <a:schemeClr val="tx1"/>
              </a:solidFill>
              <a:effectLst/>
              <a:uLnTx/>
              <a:uFillTx/>
              <a:latin typeface="+mj-lt"/>
              <a:ea typeface="+mn-ea"/>
              <a:cs typeface="+mn-cs"/>
            </a:endParaRPr>
          </a:p>
        </p:txBody>
      </p:sp>
      <p:sp>
        <p:nvSpPr>
          <p:cNvPr id="4" name="Text Placeholder 13">
            <a:extLst>
              <a:ext uri="{FF2B5EF4-FFF2-40B4-BE49-F238E27FC236}">
                <a16:creationId xmlns:a16="http://schemas.microsoft.com/office/drawing/2014/main" id="{20897D05-4CAE-0455-B31D-8155F9AA3649}"/>
              </a:ext>
            </a:extLst>
          </p:cNvPr>
          <p:cNvSpPr txBox="1">
            <a:spLocks/>
          </p:cNvSpPr>
          <p:nvPr/>
        </p:nvSpPr>
        <p:spPr>
          <a:xfrm>
            <a:off x="560834" y="5000654"/>
            <a:ext cx="11139805" cy="844089"/>
          </a:xfrm>
          <a:prstGeom prst="roundRect">
            <a:avLst/>
          </a:prstGeom>
          <a:noFill/>
        </p:spPr>
        <p:txBody>
          <a:bodyPr lIns="0" tIns="0" rIns="0" bIns="0" numCol="1" spcCol="720000"/>
          <a:lstStyle>
            <a:lvl1pPr marL="285750" indent="-285750" algn="l" defTabSz="914400" rtl="0" eaLnBrk="1" latinLnBrk="0" hangingPunct="1">
              <a:lnSpc>
                <a:spcPts val="2160"/>
              </a:lnSpc>
              <a:spcBef>
                <a:spcPts val="1000"/>
              </a:spcBef>
              <a:buFont typeface="Wingdings" panose="05000000000000000000" pitchFamily="2" charset="2"/>
              <a:buChar char="§"/>
              <a:defRPr sz="1600" kern="1200">
                <a:solidFill>
                  <a:schemeClr val="tx1"/>
                </a:solidFill>
                <a:latin typeface="+mn-lt"/>
                <a:ea typeface="+mn-ea"/>
                <a:cs typeface="+mn-cs"/>
              </a:defRPr>
            </a:lvl1pPr>
            <a:lvl2pPr marL="4572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2pPr>
            <a:lvl3pPr marL="9144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3pPr>
            <a:lvl4pPr marL="13716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4pPr>
            <a:lvl5pPr marL="18288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t>A family member overhears staff speculating about the phishing incident and raises concerns. After receiving unsatisfactory answers from your organisation, they escalate the issue. A local journalist picks up the story, leading to an external investigation and severe reputational damage.</a:t>
            </a:r>
          </a:p>
        </p:txBody>
      </p:sp>
      <p:graphicFrame>
        <p:nvGraphicFramePr>
          <p:cNvPr id="5" name="Table 4">
            <a:extLst>
              <a:ext uri="{FF2B5EF4-FFF2-40B4-BE49-F238E27FC236}">
                <a16:creationId xmlns:a16="http://schemas.microsoft.com/office/drawing/2014/main" id="{CBE64C2D-F5B8-0E53-317D-472FE0A49C57}"/>
              </a:ext>
            </a:extLst>
          </p:cNvPr>
          <p:cNvGraphicFramePr>
            <a:graphicFrameLocks noGrp="1"/>
          </p:cNvGraphicFramePr>
          <p:nvPr>
            <p:extLst>
              <p:ext uri="{D42A27DB-BD31-4B8C-83A1-F6EECF244321}">
                <p14:modId xmlns:p14="http://schemas.microsoft.com/office/powerpoint/2010/main" val="3566182109"/>
              </p:ext>
            </p:extLst>
          </p:nvPr>
        </p:nvGraphicFramePr>
        <p:xfrm>
          <a:off x="609602" y="2561428"/>
          <a:ext cx="10948413" cy="2103120"/>
        </p:xfrm>
        <a:graphic>
          <a:graphicData uri="http://schemas.openxmlformats.org/drawingml/2006/table">
            <a:tbl>
              <a:tblPr firstRow="1" bandRow="1">
                <a:tableStyleId>{5C22544A-7EE6-4342-B048-85BDC9FD1C3A}</a:tableStyleId>
              </a:tblPr>
              <a:tblGrid>
                <a:gridCol w="3649471">
                  <a:extLst>
                    <a:ext uri="{9D8B030D-6E8A-4147-A177-3AD203B41FA5}">
                      <a16:colId xmlns:a16="http://schemas.microsoft.com/office/drawing/2014/main" val="1717605262"/>
                    </a:ext>
                  </a:extLst>
                </a:gridCol>
                <a:gridCol w="3649471">
                  <a:extLst>
                    <a:ext uri="{9D8B030D-6E8A-4147-A177-3AD203B41FA5}">
                      <a16:colId xmlns:a16="http://schemas.microsoft.com/office/drawing/2014/main" val="121140119"/>
                    </a:ext>
                  </a:extLst>
                </a:gridCol>
                <a:gridCol w="3649471">
                  <a:extLst>
                    <a:ext uri="{9D8B030D-6E8A-4147-A177-3AD203B41FA5}">
                      <a16:colId xmlns:a16="http://schemas.microsoft.com/office/drawing/2014/main" val="1167206469"/>
                    </a:ext>
                  </a:extLst>
                </a:gridCol>
              </a:tblGrid>
              <a:tr h="2024342">
                <a:tc>
                  <a:txBody>
                    <a:bodyPr/>
                    <a:lstStyle/>
                    <a:p>
                      <a:pPr marL="285750" indent="-285750">
                        <a:spcBef>
                          <a:spcPts val="600"/>
                        </a:spcBef>
                        <a:spcAft>
                          <a:spcPts val="600"/>
                        </a:spcAft>
                        <a:buFont typeface="Arial" panose="020B0604020202020204" pitchFamily="34" charset="0"/>
                        <a:buChar char="•"/>
                      </a:pPr>
                      <a:r>
                        <a:rPr lang="en-US" sz="1400" b="0" dirty="0"/>
                        <a:t>No immediate public fuss or external inquiries</a:t>
                      </a:r>
                    </a:p>
                    <a:p>
                      <a:pPr marL="285750" indent="-285750">
                        <a:spcBef>
                          <a:spcPts val="600"/>
                        </a:spcBef>
                        <a:spcAft>
                          <a:spcPts val="600"/>
                        </a:spcAft>
                        <a:buFont typeface="Arial" panose="020B0604020202020204" pitchFamily="34" charset="0"/>
                        <a:buChar char="•"/>
                      </a:pPr>
                      <a:r>
                        <a:rPr lang="en-US" sz="1400" b="0" dirty="0"/>
                        <a:t>Minimal short-term disruption in daily operations</a:t>
                      </a:r>
                    </a:p>
                  </a:txBody>
                  <a:tcPr/>
                </a:tc>
                <a:tc>
                  <a:txBody>
                    <a:bodyPr/>
                    <a:lstStyle/>
                    <a:p>
                      <a:pPr algn="ctr">
                        <a:spcBef>
                          <a:spcPts val="600"/>
                        </a:spcBef>
                        <a:spcAft>
                          <a:spcPts val="600"/>
                        </a:spcAft>
                      </a:pPr>
                      <a:r>
                        <a:rPr lang="en-US" sz="1400" b="1" dirty="0"/>
                        <a:t>Summary</a:t>
                      </a:r>
                    </a:p>
                    <a:p>
                      <a:pPr algn="ctr">
                        <a:spcBef>
                          <a:spcPts val="600"/>
                        </a:spcBef>
                        <a:spcAft>
                          <a:spcPts val="600"/>
                        </a:spcAft>
                      </a:pPr>
                      <a:r>
                        <a:rPr lang="en-US" sz="1400" b="0" dirty="0"/>
                        <a:t>Initially, you might avoid external questions or scrutiny, as the breach remains a secret. If personal info was involved (e.g., care records), regulators like the ICO should be informed. Failing to do so can lead to severe penalties. Families or guests may lose trust if they learn of the breach later</a:t>
                      </a:r>
                    </a:p>
                  </a:txBody>
                  <a:tcPr/>
                </a:tc>
                <a:tc>
                  <a:txBody>
                    <a:bodyPr/>
                    <a:lstStyle/>
                    <a:p>
                      <a:pPr marL="285750" indent="-285750">
                        <a:spcBef>
                          <a:spcPts val="600"/>
                        </a:spcBef>
                        <a:spcAft>
                          <a:spcPts val="600"/>
                        </a:spcAft>
                        <a:buFont typeface="Arial" panose="020B0604020202020204" pitchFamily="34" charset="0"/>
                        <a:buChar char="•"/>
                      </a:pPr>
                      <a:r>
                        <a:rPr lang="en-US" sz="1400" b="0" dirty="0"/>
                        <a:t>High risk of legal/regulatory consequences if sensitive data was exposed</a:t>
                      </a:r>
                    </a:p>
                    <a:p>
                      <a:pPr marL="285750" indent="-285750">
                        <a:spcBef>
                          <a:spcPts val="600"/>
                        </a:spcBef>
                        <a:spcAft>
                          <a:spcPts val="600"/>
                        </a:spcAft>
                        <a:buFont typeface="Arial" panose="020B0604020202020204" pitchFamily="34" charset="0"/>
                        <a:buChar char="•"/>
                      </a:pPr>
                      <a:r>
                        <a:rPr lang="en-US" sz="1400" b="0" dirty="0"/>
                        <a:t>Loss of trust from staff, families, and the community once the truth emerges</a:t>
                      </a:r>
                    </a:p>
                    <a:p>
                      <a:pPr marL="285750" indent="-285750">
                        <a:spcBef>
                          <a:spcPts val="600"/>
                        </a:spcBef>
                        <a:spcAft>
                          <a:spcPts val="600"/>
                        </a:spcAft>
                        <a:buFont typeface="Arial" panose="020B0604020202020204" pitchFamily="34" charset="0"/>
                        <a:buChar char="•"/>
                      </a:pPr>
                      <a:r>
                        <a:rPr lang="en-US" sz="1400" b="0" dirty="0"/>
                        <a:t>Creates a culture of secrecy, discouraging staff from reporting future incidents</a:t>
                      </a:r>
                    </a:p>
                  </a:txBody>
                  <a:tcPr/>
                </a:tc>
                <a:extLst>
                  <a:ext uri="{0D108BD9-81ED-4DB2-BD59-A6C34878D82A}">
                    <a16:rowId xmlns:a16="http://schemas.microsoft.com/office/drawing/2014/main" val="711585057"/>
                  </a:ext>
                </a:extLst>
              </a:tr>
            </a:tbl>
          </a:graphicData>
        </a:graphic>
      </p:graphicFrame>
      <p:pic>
        <p:nvPicPr>
          <p:cNvPr id="7" name="Graphic 6" descr="Smiling face outline with solid fill">
            <a:extLst>
              <a:ext uri="{FF2B5EF4-FFF2-40B4-BE49-F238E27FC236}">
                <a16:creationId xmlns:a16="http://schemas.microsoft.com/office/drawing/2014/main" id="{0913C7FA-8489-6F75-7C39-A88A58E2045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16727" y="1914050"/>
            <a:ext cx="590996" cy="590996"/>
          </a:xfrm>
          <a:prstGeom prst="rect">
            <a:avLst/>
          </a:prstGeom>
        </p:spPr>
      </p:pic>
      <p:pic>
        <p:nvPicPr>
          <p:cNvPr id="9" name="Graphic 8" descr="Sad face outline with solid fill">
            <a:extLst>
              <a:ext uri="{FF2B5EF4-FFF2-40B4-BE49-F238E27FC236}">
                <a16:creationId xmlns:a16="http://schemas.microsoft.com/office/drawing/2014/main" id="{72D7E175-C001-6BBA-B588-5B5DFBD9039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382060" y="1914050"/>
            <a:ext cx="590996" cy="590996"/>
          </a:xfrm>
          <a:prstGeom prst="rect">
            <a:avLst/>
          </a:prstGeom>
        </p:spPr>
      </p:pic>
      <p:sp>
        <p:nvSpPr>
          <p:cNvPr id="11" name="TextBox 10">
            <a:extLst>
              <a:ext uri="{FF2B5EF4-FFF2-40B4-BE49-F238E27FC236}">
                <a16:creationId xmlns:a16="http://schemas.microsoft.com/office/drawing/2014/main" id="{549E92A2-2934-0B95-A4DC-2588C363BEFF}"/>
              </a:ext>
            </a:extLst>
          </p:cNvPr>
          <p:cNvSpPr txBox="1"/>
          <p:nvPr/>
        </p:nvSpPr>
        <p:spPr>
          <a:xfrm>
            <a:off x="3596640" y="1362111"/>
            <a:ext cx="8225919" cy="461665"/>
          </a:xfrm>
          <a:prstGeom prst="rect">
            <a:avLst/>
          </a:prstGeom>
          <a:noFill/>
        </p:spPr>
        <p:txBody>
          <a:bodyPr wrap="square">
            <a:spAutoFit/>
          </a:bodyPr>
          <a:lstStyle/>
          <a:p>
            <a:pPr rtl="0"/>
            <a:r>
              <a:rPr lang="en-US" sz="1200" i="1" dirty="0"/>
              <a:t>“We don’t need the reputational hit on this. Downplay the incident, tell staff it was a technical issue that’s been sorted. Make no mention of it to anyone externally unless absolutely forced.”</a:t>
            </a:r>
          </a:p>
        </p:txBody>
      </p:sp>
      <p:pic>
        <p:nvPicPr>
          <p:cNvPr id="17" name="Graphic 16" descr="Meeting outline">
            <a:extLst>
              <a:ext uri="{FF2B5EF4-FFF2-40B4-BE49-F238E27FC236}">
                <a16:creationId xmlns:a16="http://schemas.microsoft.com/office/drawing/2014/main" id="{720A6EF8-C3C9-729A-7E44-D92801D3C08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715000" y="1787875"/>
            <a:ext cx="762000" cy="762000"/>
          </a:xfrm>
          <a:prstGeom prst="rect">
            <a:avLst/>
          </a:prstGeom>
        </p:spPr>
      </p:pic>
      <p:pic>
        <p:nvPicPr>
          <p:cNvPr id="2" name="Graphic 1">
            <a:extLst>
              <a:ext uri="{FF2B5EF4-FFF2-40B4-BE49-F238E27FC236}">
                <a16:creationId xmlns:a16="http://schemas.microsoft.com/office/drawing/2014/main" id="{DAFFCFEA-7B9E-2F11-E8C3-D77E7BA794A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201895" y="402920"/>
            <a:ext cx="1025172" cy="713163"/>
          </a:xfrm>
          <a:prstGeom prst="rect">
            <a:avLst/>
          </a:prstGeom>
        </p:spPr>
      </p:pic>
      <p:sp>
        <p:nvSpPr>
          <p:cNvPr id="6" name="Rectangle 5">
            <a:extLst>
              <a:ext uri="{FF2B5EF4-FFF2-40B4-BE49-F238E27FC236}">
                <a16:creationId xmlns:a16="http://schemas.microsoft.com/office/drawing/2014/main" id="{2E835581-371D-C6F6-78D9-71618FDDBE69}"/>
              </a:ext>
            </a:extLst>
          </p:cNvPr>
          <p:cNvSpPr/>
          <p:nvPr/>
        </p:nvSpPr>
        <p:spPr>
          <a:xfrm>
            <a:off x="1841326" y="6250488"/>
            <a:ext cx="1578279" cy="35072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n>
                <a:solidFill>
                  <a:schemeClr val="bg1"/>
                </a:solidFill>
              </a:ln>
              <a:solidFill>
                <a:schemeClr val="bg1"/>
              </a:solidFill>
            </a:endParaRPr>
          </a:p>
        </p:txBody>
      </p:sp>
    </p:spTree>
    <p:extLst>
      <p:ext uri="{BB962C8B-B14F-4D97-AF65-F5344CB8AC3E}">
        <p14:creationId xmlns:p14="http://schemas.microsoft.com/office/powerpoint/2010/main" val="1594562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7F3D24F0-AC74-7528-6351-A76B0B281152}"/>
              </a:ext>
            </a:extLst>
          </p:cNvPr>
          <p:cNvSpPr>
            <a:spLocks noGrp="1"/>
          </p:cNvSpPr>
          <p:nvPr>
            <p:ph type="title" idx="4294967295"/>
          </p:nvPr>
        </p:nvSpPr>
        <p:spPr>
          <a:xfrm>
            <a:off x="588899" y="1382333"/>
            <a:ext cx="3300349" cy="41078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schemeClr val="tx1"/>
                </a:solidFill>
                <a:effectLst/>
                <a:uLnTx/>
                <a:uFillTx/>
                <a:latin typeface="+mj-lt"/>
                <a:ea typeface="+mn-ea"/>
                <a:cs typeface="+mn-cs"/>
              </a:rPr>
              <a:t>Round 2 - Option C |</a:t>
            </a:r>
            <a:endParaRPr kumimoji="0" lang="en-GB" sz="2600" b="0" i="0" u="none" strike="noStrike" kern="1200" cap="none" spc="0" normalizeH="0" baseline="0" noProof="0" dirty="0">
              <a:ln>
                <a:noFill/>
              </a:ln>
              <a:solidFill>
                <a:schemeClr val="tx1"/>
              </a:solidFill>
              <a:effectLst/>
              <a:uLnTx/>
              <a:uFillTx/>
              <a:latin typeface="+mj-lt"/>
              <a:ea typeface="+mn-ea"/>
              <a:cs typeface="+mn-cs"/>
            </a:endParaRPr>
          </a:p>
        </p:txBody>
      </p:sp>
      <p:sp>
        <p:nvSpPr>
          <p:cNvPr id="4" name="Text Placeholder 13">
            <a:extLst>
              <a:ext uri="{FF2B5EF4-FFF2-40B4-BE49-F238E27FC236}">
                <a16:creationId xmlns:a16="http://schemas.microsoft.com/office/drawing/2014/main" id="{20897D05-4CAE-0455-B31D-8155F9AA3649}"/>
              </a:ext>
            </a:extLst>
          </p:cNvPr>
          <p:cNvSpPr txBox="1">
            <a:spLocks/>
          </p:cNvSpPr>
          <p:nvPr/>
        </p:nvSpPr>
        <p:spPr>
          <a:xfrm>
            <a:off x="426721" y="5274148"/>
            <a:ext cx="11408030" cy="628314"/>
          </a:xfrm>
          <a:prstGeom prst="roundRect">
            <a:avLst/>
          </a:prstGeom>
          <a:noFill/>
        </p:spPr>
        <p:txBody>
          <a:bodyPr lIns="0" tIns="0" rIns="0" bIns="0" numCol="1" spcCol="720000"/>
          <a:lstStyle>
            <a:lvl1pPr marL="285750" indent="-285750" algn="l" defTabSz="914400" rtl="0" eaLnBrk="1" latinLnBrk="0" hangingPunct="1">
              <a:lnSpc>
                <a:spcPts val="2160"/>
              </a:lnSpc>
              <a:spcBef>
                <a:spcPts val="1000"/>
              </a:spcBef>
              <a:buFont typeface="Wingdings" panose="05000000000000000000" pitchFamily="2" charset="2"/>
              <a:buChar char="§"/>
              <a:defRPr sz="1600" kern="1200">
                <a:solidFill>
                  <a:schemeClr val="tx1"/>
                </a:solidFill>
                <a:latin typeface="+mn-lt"/>
                <a:ea typeface="+mn-ea"/>
                <a:cs typeface="+mn-cs"/>
              </a:defRPr>
            </a:lvl1pPr>
            <a:lvl2pPr marL="4572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2pPr>
            <a:lvl3pPr marL="9144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3pPr>
            <a:lvl4pPr marL="13716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4pPr>
            <a:lvl5pPr marL="18288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t>The community sees the real name of the staff member in the “To:” field. The staff member feels humiliated and complains about privacy violations. Meanwhile, media coverage escalates, focusing on the exposed staff details rather than the scam prevention message you intended.</a:t>
            </a:r>
          </a:p>
        </p:txBody>
      </p:sp>
      <p:graphicFrame>
        <p:nvGraphicFramePr>
          <p:cNvPr id="5" name="Table 4">
            <a:extLst>
              <a:ext uri="{FF2B5EF4-FFF2-40B4-BE49-F238E27FC236}">
                <a16:creationId xmlns:a16="http://schemas.microsoft.com/office/drawing/2014/main" id="{CBE64C2D-F5B8-0E53-317D-472FE0A49C57}"/>
              </a:ext>
            </a:extLst>
          </p:cNvPr>
          <p:cNvGraphicFramePr>
            <a:graphicFrameLocks noGrp="1"/>
          </p:cNvGraphicFramePr>
          <p:nvPr>
            <p:extLst>
              <p:ext uri="{D42A27DB-BD31-4B8C-83A1-F6EECF244321}">
                <p14:modId xmlns:p14="http://schemas.microsoft.com/office/powerpoint/2010/main" val="4230937636"/>
              </p:ext>
            </p:extLst>
          </p:nvPr>
        </p:nvGraphicFramePr>
        <p:xfrm>
          <a:off x="609602" y="2317588"/>
          <a:ext cx="10948413" cy="2956560"/>
        </p:xfrm>
        <a:graphic>
          <a:graphicData uri="http://schemas.openxmlformats.org/drawingml/2006/table">
            <a:tbl>
              <a:tblPr firstRow="1" bandRow="1">
                <a:tableStyleId>{5C22544A-7EE6-4342-B048-85BDC9FD1C3A}</a:tableStyleId>
              </a:tblPr>
              <a:tblGrid>
                <a:gridCol w="3649471">
                  <a:extLst>
                    <a:ext uri="{9D8B030D-6E8A-4147-A177-3AD203B41FA5}">
                      <a16:colId xmlns:a16="http://schemas.microsoft.com/office/drawing/2014/main" val="1717605262"/>
                    </a:ext>
                  </a:extLst>
                </a:gridCol>
                <a:gridCol w="3649471">
                  <a:extLst>
                    <a:ext uri="{9D8B030D-6E8A-4147-A177-3AD203B41FA5}">
                      <a16:colId xmlns:a16="http://schemas.microsoft.com/office/drawing/2014/main" val="121140119"/>
                    </a:ext>
                  </a:extLst>
                </a:gridCol>
                <a:gridCol w="3649471">
                  <a:extLst>
                    <a:ext uri="{9D8B030D-6E8A-4147-A177-3AD203B41FA5}">
                      <a16:colId xmlns:a16="http://schemas.microsoft.com/office/drawing/2014/main" val="1167206469"/>
                    </a:ext>
                  </a:extLst>
                </a:gridCol>
              </a:tblGrid>
              <a:tr h="2024342">
                <a:tc>
                  <a:txBody>
                    <a:bodyPr/>
                    <a:lstStyle/>
                    <a:p>
                      <a:pPr marL="285750" indent="-285750">
                        <a:spcBef>
                          <a:spcPts val="600"/>
                        </a:spcBef>
                        <a:spcAft>
                          <a:spcPts val="600"/>
                        </a:spcAft>
                        <a:buFont typeface="Arial" panose="020B0604020202020204" pitchFamily="34" charset="0"/>
                        <a:buChar char="•"/>
                      </a:pPr>
                      <a:r>
                        <a:rPr lang="en-US" sz="1400" b="0" dirty="0"/>
                        <a:t>Maximum transparency: People get a real-life example of the phishing email, which can be educational</a:t>
                      </a:r>
                    </a:p>
                    <a:p>
                      <a:pPr marL="285750" indent="-285750">
                        <a:spcBef>
                          <a:spcPts val="600"/>
                        </a:spcBef>
                        <a:spcAft>
                          <a:spcPts val="600"/>
                        </a:spcAft>
                        <a:buFont typeface="Arial" panose="020B0604020202020204" pitchFamily="34" charset="0"/>
                        <a:buChar char="•"/>
                      </a:pPr>
                      <a:r>
                        <a:rPr lang="en-US" sz="1400" b="0" dirty="0"/>
                        <a:t>Immediate awareness: Everyone, both inside and outside your organisation, sees how the scam works</a:t>
                      </a:r>
                    </a:p>
                  </a:txBody>
                  <a:tcPr/>
                </a:tc>
                <a:tc>
                  <a:txBody>
                    <a:bodyPr/>
                    <a:lstStyle/>
                    <a:p>
                      <a:pPr algn="ctr">
                        <a:spcBef>
                          <a:spcPts val="600"/>
                        </a:spcBef>
                        <a:spcAft>
                          <a:spcPts val="600"/>
                        </a:spcAft>
                      </a:pPr>
                      <a:r>
                        <a:rPr lang="en-US" sz="1400" b="1" dirty="0"/>
                        <a:t>Summary</a:t>
                      </a:r>
                    </a:p>
                    <a:p>
                      <a:pPr algn="ctr">
                        <a:spcBef>
                          <a:spcPts val="600"/>
                        </a:spcBef>
                        <a:spcAft>
                          <a:spcPts val="600"/>
                        </a:spcAft>
                      </a:pPr>
                      <a:r>
                        <a:rPr lang="en-US" sz="1400" b="0" dirty="0"/>
                        <a:t>By publishing the entire email (including the staff member’s email address), you unintentionally reveal who was targeted. This may embarrass the staff member or expose further data. Publicising the email’s content might also give other scammers clues about your organisation’s structure</a:t>
                      </a:r>
                    </a:p>
                  </a:txBody>
                  <a:tcPr/>
                </a:tc>
                <a:tc>
                  <a:txBody>
                    <a:bodyPr/>
                    <a:lstStyle/>
                    <a:p>
                      <a:pPr marL="285750" indent="-285750">
                        <a:spcBef>
                          <a:spcPts val="600"/>
                        </a:spcBef>
                        <a:spcAft>
                          <a:spcPts val="600"/>
                        </a:spcAft>
                        <a:buFont typeface="Arial" panose="020B0604020202020204" pitchFamily="34" charset="0"/>
                        <a:buChar char="•"/>
                      </a:pPr>
                      <a:r>
                        <a:rPr lang="en-US" sz="1400" b="0" dirty="0"/>
                        <a:t>Staff privacy compromised: Even if you didn’t intend to “name and shame,” publishing the raw email does so inadvertently</a:t>
                      </a:r>
                    </a:p>
                    <a:p>
                      <a:pPr marL="285750" indent="-285750">
                        <a:spcBef>
                          <a:spcPts val="600"/>
                        </a:spcBef>
                        <a:spcAft>
                          <a:spcPts val="600"/>
                        </a:spcAft>
                        <a:buFont typeface="Arial" panose="020B0604020202020204" pitchFamily="34" charset="0"/>
                        <a:buChar char="•"/>
                      </a:pPr>
                      <a:r>
                        <a:rPr lang="en-US" sz="1400" b="0" dirty="0"/>
                        <a:t>Reputational risk: Publicly revealing internal emails may be seen as disorganised or careless with sensitive info</a:t>
                      </a:r>
                    </a:p>
                    <a:p>
                      <a:pPr marL="285750" indent="-285750">
                        <a:spcBef>
                          <a:spcPts val="600"/>
                        </a:spcBef>
                        <a:spcAft>
                          <a:spcPts val="600"/>
                        </a:spcAft>
                        <a:buFont typeface="Arial" panose="020B0604020202020204" pitchFamily="34" charset="0"/>
                        <a:buChar char="•"/>
                      </a:pPr>
                      <a:r>
                        <a:rPr lang="en-US" sz="1400" b="0" dirty="0"/>
                        <a:t>Could be exploited by other criminals, who glean insights (e.g., staff naming conventions, internal references) to craft new attacks</a:t>
                      </a:r>
                    </a:p>
                  </a:txBody>
                  <a:tcPr/>
                </a:tc>
                <a:extLst>
                  <a:ext uri="{0D108BD9-81ED-4DB2-BD59-A6C34878D82A}">
                    <a16:rowId xmlns:a16="http://schemas.microsoft.com/office/drawing/2014/main" val="711585057"/>
                  </a:ext>
                </a:extLst>
              </a:tr>
            </a:tbl>
          </a:graphicData>
        </a:graphic>
      </p:graphicFrame>
      <p:pic>
        <p:nvPicPr>
          <p:cNvPr id="7" name="Graphic 6" descr="Smiling face outline with solid fill">
            <a:extLst>
              <a:ext uri="{FF2B5EF4-FFF2-40B4-BE49-F238E27FC236}">
                <a16:creationId xmlns:a16="http://schemas.microsoft.com/office/drawing/2014/main" id="{0913C7FA-8489-6F75-7C39-A88A58E2045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16727" y="1767746"/>
            <a:ext cx="590996" cy="590996"/>
          </a:xfrm>
          <a:prstGeom prst="rect">
            <a:avLst/>
          </a:prstGeom>
        </p:spPr>
      </p:pic>
      <p:pic>
        <p:nvPicPr>
          <p:cNvPr id="9" name="Graphic 8" descr="Sad face outline with solid fill">
            <a:extLst>
              <a:ext uri="{FF2B5EF4-FFF2-40B4-BE49-F238E27FC236}">
                <a16:creationId xmlns:a16="http://schemas.microsoft.com/office/drawing/2014/main" id="{72D7E175-C001-6BBA-B588-5B5DFBD9039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382060" y="1767746"/>
            <a:ext cx="590996" cy="590996"/>
          </a:xfrm>
          <a:prstGeom prst="rect">
            <a:avLst/>
          </a:prstGeom>
        </p:spPr>
      </p:pic>
      <p:sp>
        <p:nvSpPr>
          <p:cNvPr id="11" name="TextBox 10">
            <a:extLst>
              <a:ext uri="{FF2B5EF4-FFF2-40B4-BE49-F238E27FC236}">
                <a16:creationId xmlns:a16="http://schemas.microsoft.com/office/drawing/2014/main" id="{549E92A2-2934-0B95-A4DC-2588C363BEFF}"/>
              </a:ext>
            </a:extLst>
          </p:cNvPr>
          <p:cNvSpPr txBox="1"/>
          <p:nvPr/>
        </p:nvSpPr>
        <p:spPr>
          <a:xfrm>
            <a:off x="3608832" y="1356891"/>
            <a:ext cx="8225919" cy="461665"/>
          </a:xfrm>
          <a:prstGeom prst="rect">
            <a:avLst/>
          </a:prstGeom>
          <a:noFill/>
        </p:spPr>
        <p:txBody>
          <a:bodyPr wrap="square">
            <a:spAutoFit/>
          </a:bodyPr>
          <a:lstStyle/>
          <a:p>
            <a:pPr rtl="0"/>
            <a:r>
              <a:rPr lang="en-US" sz="1200" i="1" dirty="0"/>
              <a:t>“Publicly announce the breach on your website and social media, sharing the complete phishing email to show exactly how it happened. This transparency, you believe, will raise awareness and help others avoid the same scam.”</a:t>
            </a:r>
          </a:p>
        </p:txBody>
      </p:sp>
      <p:pic>
        <p:nvPicPr>
          <p:cNvPr id="17" name="Graphic 16" descr="Meeting outline">
            <a:extLst>
              <a:ext uri="{FF2B5EF4-FFF2-40B4-BE49-F238E27FC236}">
                <a16:creationId xmlns:a16="http://schemas.microsoft.com/office/drawing/2014/main" id="{720A6EF8-C3C9-729A-7E44-D92801D3C08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715000" y="1641571"/>
            <a:ext cx="762000" cy="762000"/>
          </a:xfrm>
          <a:prstGeom prst="rect">
            <a:avLst/>
          </a:prstGeom>
        </p:spPr>
      </p:pic>
      <p:pic>
        <p:nvPicPr>
          <p:cNvPr id="2" name="Graphic 1">
            <a:extLst>
              <a:ext uri="{FF2B5EF4-FFF2-40B4-BE49-F238E27FC236}">
                <a16:creationId xmlns:a16="http://schemas.microsoft.com/office/drawing/2014/main" id="{58C1016C-D057-3673-58B0-BA1D51ABC18C}"/>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201895" y="402920"/>
            <a:ext cx="1025172" cy="713163"/>
          </a:xfrm>
          <a:prstGeom prst="rect">
            <a:avLst/>
          </a:prstGeom>
        </p:spPr>
      </p:pic>
      <p:sp>
        <p:nvSpPr>
          <p:cNvPr id="6" name="Rectangle 5">
            <a:extLst>
              <a:ext uri="{FF2B5EF4-FFF2-40B4-BE49-F238E27FC236}">
                <a16:creationId xmlns:a16="http://schemas.microsoft.com/office/drawing/2014/main" id="{DC40BDF8-AA87-2B99-6C2A-27B005D63D63}"/>
              </a:ext>
            </a:extLst>
          </p:cNvPr>
          <p:cNvSpPr/>
          <p:nvPr/>
        </p:nvSpPr>
        <p:spPr>
          <a:xfrm>
            <a:off x="1841326" y="6250488"/>
            <a:ext cx="1578279" cy="35072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n>
                <a:solidFill>
                  <a:schemeClr val="bg1"/>
                </a:solidFill>
              </a:ln>
              <a:solidFill>
                <a:schemeClr val="bg1"/>
              </a:solidFill>
            </a:endParaRPr>
          </a:p>
        </p:txBody>
      </p:sp>
    </p:spTree>
    <p:extLst>
      <p:ext uri="{BB962C8B-B14F-4D97-AF65-F5344CB8AC3E}">
        <p14:creationId xmlns:p14="http://schemas.microsoft.com/office/powerpoint/2010/main" val="2770068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7F3D24F0-AC74-7528-6351-A76B0B281152}"/>
              </a:ext>
            </a:extLst>
          </p:cNvPr>
          <p:cNvSpPr>
            <a:spLocks noGrp="1"/>
          </p:cNvSpPr>
          <p:nvPr>
            <p:ph type="title" idx="4294967295"/>
          </p:nvPr>
        </p:nvSpPr>
        <p:spPr>
          <a:xfrm>
            <a:off x="588899" y="1382333"/>
            <a:ext cx="3300349" cy="41078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schemeClr val="tx1"/>
                </a:solidFill>
                <a:effectLst/>
                <a:uLnTx/>
                <a:uFillTx/>
                <a:latin typeface="+mj-lt"/>
                <a:ea typeface="+mn-ea"/>
                <a:cs typeface="+mn-cs"/>
              </a:rPr>
              <a:t>Round 2 - Option D |</a:t>
            </a:r>
            <a:endParaRPr kumimoji="0" lang="en-GB" sz="2600" b="0" i="0" u="none" strike="noStrike" kern="1200" cap="none" spc="0" normalizeH="0" baseline="0" noProof="0" dirty="0">
              <a:ln>
                <a:noFill/>
              </a:ln>
              <a:solidFill>
                <a:schemeClr val="tx1"/>
              </a:solidFill>
              <a:effectLst/>
              <a:uLnTx/>
              <a:uFillTx/>
              <a:latin typeface="+mj-lt"/>
              <a:ea typeface="+mn-ea"/>
              <a:cs typeface="+mn-cs"/>
            </a:endParaRPr>
          </a:p>
        </p:txBody>
      </p:sp>
      <p:sp>
        <p:nvSpPr>
          <p:cNvPr id="4" name="Text Placeholder 13">
            <a:extLst>
              <a:ext uri="{FF2B5EF4-FFF2-40B4-BE49-F238E27FC236}">
                <a16:creationId xmlns:a16="http://schemas.microsoft.com/office/drawing/2014/main" id="{20897D05-4CAE-0455-B31D-8155F9AA3649}"/>
              </a:ext>
            </a:extLst>
          </p:cNvPr>
          <p:cNvSpPr txBox="1">
            <a:spLocks/>
          </p:cNvSpPr>
          <p:nvPr/>
        </p:nvSpPr>
        <p:spPr>
          <a:xfrm>
            <a:off x="560834" y="5000654"/>
            <a:ext cx="11139805" cy="844089"/>
          </a:xfrm>
          <a:prstGeom prst="roundRect">
            <a:avLst/>
          </a:prstGeom>
          <a:noFill/>
        </p:spPr>
        <p:txBody>
          <a:bodyPr lIns="0" tIns="0" rIns="0" bIns="0" numCol="1" spcCol="720000"/>
          <a:lstStyle>
            <a:lvl1pPr marL="285750" indent="-285750" algn="l" defTabSz="914400" rtl="0" eaLnBrk="1" latinLnBrk="0" hangingPunct="1">
              <a:lnSpc>
                <a:spcPts val="2160"/>
              </a:lnSpc>
              <a:spcBef>
                <a:spcPts val="1000"/>
              </a:spcBef>
              <a:buFont typeface="Wingdings" panose="05000000000000000000" pitchFamily="2" charset="2"/>
              <a:buChar char="§"/>
              <a:defRPr sz="1600" kern="1200">
                <a:solidFill>
                  <a:schemeClr val="tx1"/>
                </a:solidFill>
                <a:latin typeface="+mn-lt"/>
                <a:ea typeface="+mn-ea"/>
                <a:cs typeface="+mn-cs"/>
              </a:defRPr>
            </a:lvl1pPr>
            <a:lvl2pPr marL="4572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2pPr>
            <a:lvl3pPr marL="9144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3pPr>
            <a:lvl4pPr marL="13716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4pPr>
            <a:lvl5pPr marL="18288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t>Families are reassured that while a breach occurred, their data is safe or being carefully monitored. Staff know the lessons learned without blaming the individual. The organisation’s reputation is largely preserved.</a:t>
            </a:r>
          </a:p>
        </p:txBody>
      </p:sp>
      <p:graphicFrame>
        <p:nvGraphicFramePr>
          <p:cNvPr id="5" name="Table 4">
            <a:extLst>
              <a:ext uri="{FF2B5EF4-FFF2-40B4-BE49-F238E27FC236}">
                <a16:creationId xmlns:a16="http://schemas.microsoft.com/office/drawing/2014/main" id="{CBE64C2D-F5B8-0E53-317D-472FE0A49C57}"/>
              </a:ext>
            </a:extLst>
          </p:cNvPr>
          <p:cNvGraphicFramePr>
            <a:graphicFrameLocks noGrp="1"/>
          </p:cNvGraphicFramePr>
          <p:nvPr>
            <p:extLst>
              <p:ext uri="{D42A27DB-BD31-4B8C-83A1-F6EECF244321}">
                <p14:modId xmlns:p14="http://schemas.microsoft.com/office/powerpoint/2010/main" val="790418437"/>
              </p:ext>
            </p:extLst>
          </p:nvPr>
        </p:nvGraphicFramePr>
        <p:xfrm>
          <a:off x="609602" y="2488276"/>
          <a:ext cx="10948413" cy="2316480"/>
        </p:xfrm>
        <a:graphic>
          <a:graphicData uri="http://schemas.openxmlformats.org/drawingml/2006/table">
            <a:tbl>
              <a:tblPr firstRow="1" bandRow="1">
                <a:tableStyleId>{5C22544A-7EE6-4342-B048-85BDC9FD1C3A}</a:tableStyleId>
              </a:tblPr>
              <a:tblGrid>
                <a:gridCol w="3649471">
                  <a:extLst>
                    <a:ext uri="{9D8B030D-6E8A-4147-A177-3AD203B41FA5}">
                      <a16:colId xmlns:a16="http://schemas.microsoft.com/office/drawing/2014/main" val="1717605262"/>
                    </a:ext>
                  </a:extLst>
                </a:gridCol>
                <a:gridCol w="3649471">
                  <a:extLst>
                    <a:ext uri="{9D8B030D-6E8A-4147-A177-3AD203B41FA5}">
                      <a16:colId xmlns:a16="http://schemas.microsoft.com/office/drawing/2014/main" val="121140119"/>
                    </a:ext>
                  </a:extLst>
                </a:gridCol>
                <a:gridCol w="3649471">
                  <a:extLst>
                    <a:ext uri="{9D8B030D-6E8A-4147-A177-3AD203B41FA5}">
                      <a16:colId xmlns:a16="http://schemas.microsoft.com/office/drawing/2014/main" val="1167206469"/>
                    </a:ext>
                  </a:extLst>
                </a:gridCol>
              </a:tblGrid>
              <a:tr h="2024342">
                <a:tc>
                  <a:txBody>
                    <a:bodyPr/>
                    <a:lstStyle/>
                    <a:p>
                      <a:pPr marL="285750" indent="-285750">
                        <a:spcBef>
                          <a:spcPts val="600"/>
                        </a:spcBef>
                        <a:spcAft>
                          <a:spcPts val="600"/>
                        </a:spcAft>
                        <a:buFont typeface="Arial" panose="020B0604020202020204" pitchFamily="34" charset="0"/>
                        <a:buChar char="•"/>
                      </a:pPr>
                      <a:r>
                        <a:rPr lang="en-US" sz="1400" b="0" dirty="0"/>
                        <a:t>Transparency: People affected get timely, accurate information</a:t>
                      </a:r>
                    </a:p>
                    <a:p>
                      <a:pPr marL="285750" indent="-285750">
                        <a:spcBef>
                          <a:spcPts val="600"/>
                        </a:spcBef>
                        <a:spcAft>
                          <a:spcPts val="600"/>
                        </a:spcAft>
                        <a:buFont typeface="Arial" panose="020B0604020202020204" pitchFamily="34" charset="0"/>
                        <a:buChar char="•"/>
                      </a:pPr>
                      <a:r>
                        <a:rPr lang="en-US" sz="1400" b="0" dirty="0"/>
                        <a:t>Protecting privacy: The staff member’s name isn’t broadcast, reducing blame and morale issues</a:t>
                      </a:r>
                    </a:p>
                    <a:p>
                      <a:pPr marL="285750" indent="-285750">
                        <a:spcBef>
                          <a:spcPts val="600"/>
                        </a:spcBef>
                        <a:spcAft>
                          <a:spcPts val="600"/>
                        </a:spcAft>
                        <a:buFont typeface="Arial" panose="020B0604020202020204" pitchFamily="34" charset="0"/>
                        <a:buChar char="•"/>
                      </a:pPr>
                      <a:r>
                        <a:rPr lang="en-US" sz="1400" b="0" dirty="0"/>
                        <a:t>Regulatory compliance: ICO or other authorities are alerted if sensitive data was compromised, avoiding bigger fines later</a:t>
                      </a:r>
                    </a:p>
                  </a:txBody>
                  <a:tcPr/>
                </a:tc>
                <a:tc>
                  <a:txBody>
                    <a:bodyPr/>
                    <a:lstStyle/>
                    <a:p>
                      <a:pPr algn="ctr">
                        <a:spcBef>
                          <a:spcPts val="600"/>
                        </a:spcBef>
                        <a:spcAft>
                          <a:spcPts val="600"/>
                        </a:spcAft>
                      </a:pPr>
                      <a:r>
                        <a:rPr lang="en-US" sz="1400" b="1" dirty="0"/>
                        <a:t>Summary</a:t>
                      </a:r>
                    </a:p>
                    <a:p>
                      <a:pPr algn="ctr">
                        <a:spcBef>
                          <a:spcPts val="600"/>
                        </a:spcBef>
                        <a:spcAft>
                          <a:spcPts val="600"/>
                        </a:spcAft>
                      </a:pPr>
                      <a:r>
                        <a:rPr lang="en-US" sz="1400" b="0" dirty="0"/>
                        <a:t>You maintain openness with those who need to know but protect the staff member’s identity and avoid sensationalising. Stakeholders see you taking responsible action, building trust. The ICO is notified (if personal data was compromised), so you remain compliant</a:t>
                      </a:r>
                    </a:p>
                  </a:txBody>
                  <a:tcPr/>
                </a:tc>
                <a:tc>
                  <a:txBody>
                    <a:bodyPr/>
                    <a:lstStyle/>
                    <a:p>
                      <a:pPr marL="285750" indent="-285750">
                        <a:spcBef>
                          <a:spcPts val="600"/>
                        </a:spcBef>
                        <a:spcAft>
                          <a:spcPts val="600"/>
                        </a:spcAft>
                        <a:buFont typeface="Arial" panose="020B0604020202020204" pitchFamily="34" charset="0"/>
                        <a:buChar char="•"/>
                      </a:pPr>
                      <a:r>
                        <a:rPr lang="en-US" sz="1400" b="0" dirty="0"/>
                        <a:t>Some may still be upset or worried about a breach at all - any incident can cause concern</a:t>
                      </a:r>
                    </a:p>
                    <a:p>
                      <a:pPr marL="285750" indent="-285750">
                        <a:spcBef>
                          <a:spcPts val="600"/>
                        </a:spcBef>
                        <a:spcAft>
                          <a:spcPts val="600"/>
                        </a:spcAft>
                        <a:buFont typeface="Arial" panose="020B0604020202020204" pitchFamily="34" charset="0"/>
                        <a:buChar char="•"/>
                      </a:pPr>
                      <a:r>
                        <a:rPr lang="en-US" sz="1400" b="0" dirty="0"/>
                        <a:t>Requires careful coordination to ensure messaging is consistent and sensitive</a:t>
                      </a:r>
                    </a:p>
                  </a:txBody>
                  <a:tcPr/>
                </a:tc>
                <a:extLst>
                  <a:ext uri="{0D108BD9-81ED-4DB2-BD59-A6C34878D82A}">
                    <a16:rowId xmlns:a16="http://schemas.microsoft.com/office/drawing/2014/main" val="711585057"/>
                  </a:ext>
                </a:extLst>
              </a:tr>
            </a:tbl>
          </a:graphicData>
        </a:graphic>
      </p:graphicFrame>
      <p:pic>
        <p:nvPicPr>
          <p:cNvPr id="7" name="Graphic 6" descr="Smiling face outline with solid fill">
            <a:extLst>
              <a:ext uri="{FF2B5EF4-FFF2-40B4-BE49-F238E27FC236}">
                <a16:creationId xmlns:a16="http://schemas.microsoft.com/office/drawing/2014/main" id="{0913C7FA-8489-6F75-7C39-A88A58E2045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16727" y="1914050"/>
            <a:ext cx="590996" cy="590996"/>
          </a:xfrm>
          <a:prstGeom prst="rect">
            <a:avLst/>
          </a:prstGeom>
        </p:spPr>
      </p:pic>
      <p:pic>
        <p:nvPicPr>
          <p:cNvPr id="9" name="Graphic 8" descr="Sad face outline with solid fill">
            <a:extLst>
              <a:ext uri="{FF2B5EF4-FFF2-40B4-BE49-F238E27FC236}">
                <a16:creationId xmlns:a16="http://schemas.microsoft.com/office/drawing/2014/main" id="{72D7E175-C001-6BBA-B588-5B5DFBD9039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382060" y="1914050"/>
            <a:ext cx="590996" cy="590996"/>
          </a:xfrm>
          <a:prstGeom prst="rect">
            <a:avLst/>
          </a:prstGeom>
        </p:spPr>
      </p:pic>
      <p:sp>
        <p:nvSpPr>
          <p:cNvPr id="11" name="TextBox 10">
            <a:extLst>
              <a:ext uri="{FF2B5EF4-FFF2-40B4-BE49-F238E27FC236}">
                <a16:creationId xmlns:a16="http://schemas.microsoft.com/office/drawing/2014/main" id="{549E92A2-2934-0B95-A4DC-2588C363BEFF}"/>
              </a:ext>
            </a:extLst>
          </p:cNvPr>
          <p:cNvSpPr txBox="1"/>
          <p:nvPr/>
        </p:nvSpPr>
        <p:spPr>
          <a:xfrm>
            <a:off x="3706368" y="1356891"/>
            <a:ext cx="8152767" cy="461665"/>
          </a:xfrm>
          <a:prstGeom prst="rect">
            <a:avLst/>
          </a:prstGeom>
          <a:noFill/>
        </p:spPr>
        <p:txBody>
          <a:bodyPr wrap="square">
            <a:spAutoFit/>
          </a:bodyPr>
          <a:lstStyle/>
          <a:p>
            <a:pPr rtl="0"/>
            <a:r>
              <a:rPr lang="en-US" sz="1200" i="1" dirty="0"/>
              <a:t>“Use the Business Continuity Plan to guide communication. Internally, staff receive clear guidance on the incident and prevention; externally, only those affected are informed. Report to regulators (e.g., ICO) if legally required.”</a:t>
            </a:r>
          </a:p>
        </p:txBody>
      </p:sp>
      <p:pic>
        <p:nvPicPr>
          <p:cNvPr id="17" name="Graphic 16" descr="Meeting outline">
            <a:extLst>
              <a:ext uri="{FF2B5EF4-FFF2-40B4-BE49-F238E27FC236}">
                <a16:creationId xmlns:a16="http://schemas.microsoft.com/office/drawing/2014/main" id="{720A6EF8-C3C9-729A-7E44-D92801D3C08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715000" y="1787875"/>
            <a:ext cx="762000" cy="762000"/>
          </a:xfrm>
          <a:prstGeom prst="rect">
            <a:avLst/>
          </a:prstGeom>
        </p:spPr>
      </p:pic>
      <p:pic>
        <p:nvPicPr>
          <p:cNvPr id="2" name="Graphic 1">
            <a:extLst>
              <a:ext uri="{FF2B5EF4-FFF2-40B4-BE49-F238E27FC236}">
                <a16:creationId xmlns:a16="http://schemas.microsoft.com/office/drawing/2014/main" id="{80300E54-DD64-4256-122C-4639AFCF74C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201895" y="402920"/>
            <a:ext cx="1025172" cy="713163"/>
          </a:xfrm>
          <a:prstGeom prst="rect">
            <a:avLst/>
          </a:prstGeom>
        </p:spPr>
      </p:pic>
      <p:sp>
        <p:nvSpPr>
          <p:cNvPr id="6" name="Rectangle 5">
            <a:extLst>
              <a:ext uri="{FF2B5EF4-FFF2-40B4-BE49-F238E27FC236}">
                <a16:creationId xmlns:a16="http://schemas.microsoft.com/office/drawing/2014/main" id="{35E8F89D-E3D6-10F9-1C68-0A15B4D16A6A}"/>
              </a:ext>
            </a:extLst>
          </p:cNvPr>
          <p:cNvSpPr/>
          <p:nvPr/>
        </p:nvSpPr>
        <p:spPr>
          <a:xfrm>
            <a:off x="1841326" y="6250488"/>
            <a:ext cx="1578279" cy="35072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n>
                <a:solidFill>
                  <a:schemeClr val="bg1"/>
                </a:solidFill>
              </a:ln>
              <a:solidFill>
                <a:schemeClr val="bg1"/>
              </a:solidFill>
            </a:endParaRPr>
          </a:p>
        </p:txBody>
      </p:sp>
    </p:spTree>
    <p:extLst>
      <p:ext uri="{BB962C8B-B14F-4D97-AF65-F5344CB8AC3E}">
        <p14:creationId xmlns:p14="http://schemas.microsoft.com/office/powerpoint/2010/main" val="667053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9EDC382-34DC-A01A-8615-B60AD1DE267F}"/>
              </a:ext>
            </a:extLst>
          </p:cNvPr>
          <p:cNvSpPr txBox="1">
            <a:spLocks noGrp="1"/>
          </p:cNvSpPr>
          <p:nvPr>
            <p:ph type="title" idx="4294967295"/>
          </p:nvPr>
        </p:nvSpPr>
        <p:spPr>
          <a:xfrm>
            <a:off x="2637172" y="174221"/>
            <a:ext cx="8041714" cy="103409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2500"/>
          </a:bodyPr>
          <a:lstStyle>
            <a:lvl1pPr algn="l" defTabSz="914400" rtl="0" eaLnBrk="1" latinLnBrk="0" hangingPunct="1">
              <a:lnSpc>
                <a:spcPct val="100000"/>
              </a:lnSpc>
              <a:spcBef>
                <a:spcPct val="0"/>
              </a:spcBef>
              <a:buNone/>
              <a:defRPr sz="32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a:ln>
                  <a:noFill/>
                </a:ln>
                <a:solidFill>
                  <a:schemeClr val="bg1"/>
                </a:solidFill>
                <a:effectLst/>
                <a:uLnTx/>
                <a:uFillTx/>
                <a:latin typeface="+mj-lt"/>
                <a:ea typeface="+mj-ea"/>
                <a:cs typeface="+mj-cs"/>
              </a:rPr>
              <a:t>Round 3 – Lessons Learned</a:t>
            </a:r>
            <a:br>
              <a:rPr kumimoji="0" lang="en-US" sz="3200" b="0" i="0" u="none" strike="noStrike" kern="1200" cap="none" spc="0" normalizeH="0" baseline="0" noProof="0" dirty="0">
                <a:ln>
                  <a:noFill/>
                </a:ln>
                <a:solidFill>
                  <a:schemeClr val="bg1"/>
                </a:solidFill>
                <a:effectLst/>
                <a:uLnTx/>
                <a:uFillTx/>
                <a:latin typeface="+mj-lt"/>
                <a:ea typeface="+mj-ea"/>
                <a:cs typeface="+mj-cs"/>
              </a:rPr>
            </a:br>
            <a:r>
              <a:rPr kumimoji="0" lang="en-US" sz="3200" b="1" i="0" u="none" strike="noStrike" kern="1200" cap="none" spc="0" normalizeH="0" baseline="0" noProof="0" dirty="0">
                <a:ln>
                  <a:noFill/>
                </a:ln>
                <a:solidFill>
                  <a:schemeClr val="bg1"/>
                </a:solidFill>
                <a:effectLst/>
                <a:uLnTx/>
                <a:uFillTx/>
                <a:latin typeface="+mj-lt"/>
                <a:ea typeface="+mj-ea"/>
                <a:cs typeface="+mj-cs"/>
              </a:rPr>
              <a:t>Which longer-term solution do you choose?</a:t>
            </a:r>
            <a:endParaRPr kumimoji="0" lang="en-GB" sz="3200" b="1" i="0" u="none" strike="noStrike" kern="1200" cap="none" spc="0" normalizeH="0" baseline="0" noProof="0" dirty="0">
              <a:ln>
                <a:noFill/>
              </a:ln>
              <a:solidFill>
                <a:schemeClr val="bg1"/>
              </a:solidFill>
              <a:effectLst/>
              <a:uLnTx/>
              <a:uFillTx/>
              <a:latin typeface="+mj-lt"/>
              <a:ea typeface="+mj-ea"/>
              <a:cs typeface="+mj-cs"/>
            </a:endParaRPr>
          </a:p>
        </p:txBody>
      </p:sp>
      <p:graphicFrame>
        <p:nvGraphicFramePr>
          <p:cNvPr id="5" name="Table 4">
            <a:extLst>
              <a:ext uri="{FF2B5EF4-FFF2-40B4-BE49-F238E27FC236}">
                <a16:creationId xmlns:a16="http://schemas.microsoft.com/office/drawing/2014/main" id="{F231B3E3-76BC-6929-7902-60FFCC7217B1}"/>
              </a:ext>
            </a:extLst>
          </p:cNvPr>
          <p:cNvGraphicFramePr>
            <a:graphicFrameLocks noGrp="1"/>
          </p:cNvGraphicFramePr>
          <p:nvPr/>
        </p:nvGraphicFramePr>
        <p:xfrm>
          <a:off x="2758617" y="2300691"/>
          <a:ext cx="8851910" cy="3088290"/>
        </p:xfrm>
        <a:graphic>
          <a:graphicData uri="http://schemas.openxmlformats.org/drawingml/2006/table">
            <a:tbl>
              <a:tblPr firstRow="1" bandRow="1">
                <a:tableStyleId>{5FD0F851-EC5A-4D38-B0AD-8093EC10F338}</a:tableStyleId>
              </a:tblPr>
              <a:tblGrid>
                <a:gridCol w="1142981">
                  <a:extLst>
                    <a:ext uri="{9D8B030D-6E8A-4147-A177-3AD203B41FA5}">
                      <a16:colId xmlns:a16="http://schemas.microsoft.com/office/drawing/2014/main" val="4212862844"/>
                    </a:ext>
                  </a:extLst>
                </a:gridCol>
                <a:gridCol w="7708929">
                  <a:extLst>
                    <a:ext uri="{9D8B030D-6E8A-4147-A177-3AD203B41FA5}">
                      <a16:colId xmlns:a16="http://schemas.microsoft.com/office/drawing/2014/main" val="3490408696"/>
                    </a:ext>
                  </a:extLst>
                </a:gridCol>
              </a:tblGrid>
              <a:tr h="0">
                <a:tc>
                  <a:txBody>
                    <a:bodyPr/>
                    <a:lstStyle/>
                    <a:p>
                      <a:pPr>
                        <a:spcBef>
                          <a:spcPts val="600"/>
                        </a:spcBef>
                        <a:spcAft>
                          <a:spcPts val="600"/>
                        </a:spcAft>
                      </a:pPr>
                      <a:r>
                        <a:rPr lang="en-GB" dirty="0">
                          <a:solidFill>
                            <a:schemeClr val="bg1"/>
                          </a:solidFill>
                        </a:rPr>
                        <a:t>Option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600"/>
                        </a:spcBef>
                        <a:spcAft>
                          <a:spcPts val="600"/>
                        </a:spcAft>
                      </a:pPr>
                      <a:r>
                        <a:rPr lang="en-GB" dirty="0">
                          <a:solidFill>
                            <a:schemeClr val="bg1"/>
                          </a:solidFill>
                        </a:rPr>
                        <a:t>Action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2756438"/>
                  </a:ext>
                </a:extLst>
              </a:tr>
              <a:tr h="633190">
                <a:tc>
                  <a:txBody>
                    <a:bodyPr/>
                    <a:lstStyle/>
                    <a:p>
                      <a:pPr algn="ctr">
                        <a:spcBef>
                          <a:spcPts val="600"/>
                        </a:spcBef>
                        <a:spcAft>
                          <a:spcPts val="600"/>
                        </a:spcAft>
                      </a:pPr>
                      <a:r>
                        <a:rPr lang="en-GB" b="1" dirty="0">
                          <a:solidFill>
                            <a:schemeClr val="bg1"/>
                          </a:solidFill>
                        </a:rPr>
                        <a:t>A</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l" defTabSz="914400" rtl="0" eaLnBrk="1" fontAlgn="ctr" latinLnBrk="0" hangingPunct="1">
                        <a:spcBef>
                          <a:spcPts val="600"/>
                        </a:spcBef>
                        <a:spcAft>
                          <a:spcPts val="600"/>
                        </a:spcAft>
                      </a:pPr>
                      <a:r>
                        <a:rPr lang="en-US" sz="1600" u="none" kern="1200" dirty="0">
                          <a:solidFill>
                            <a:schemeClr val="bg1"/>
                          </a:solidFill>
                          <a:latin typeface="+mn-lt"/>
                          <a:ea typeface="+mn-ea"/>
                          <a:cs typeface="+mn-cs"/>
                        </a:rPr>
                        <a:t>Crack down on staff mistakes with an official policy of zero tolerance.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316850592"/>
                  </a:ext>
                </a:extLst>
              </a:tr>
              <a:tr h="633190">
                <a:tc>
                  <a:txBody>
                    <a:bodyPr/>
                    <a:lstStyle/>
                    <a:p>
                      <a:pPr algn="ctr">
                        <a:spcBef>
                          <a:spcPts val="600"/>
                        </a:spcBef>
                        <a:spcAft>
                          <a:spcPts val="600"/>
                        </a:spcAft>
                      </a:pPr>
                      <a:r>
                        <a:rPr lang="en-GB" b="1" dirty="0">
                          <a:solidFill>
                            <a:schemeClr val="bg1"/>
                          </a:solidFill>
                        </a:rPr>
                        <a:t>B</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l" defTabSz="914400" rtl="0" eaLnBrk="1" fontAlgn="ctr" latinLnBrk="0" hangingPunct="1">
                        <a:spcBef>
                          <a:spcPts val="600"/>
                        </a:spcBef>
                        <a:spcAft>
                          <a:spcPts val="600"/>
                        </a:spcAft>
                      </a:pPr>
                      <a:r>
                        <a:rPr lang="en-US" sz="1600" u="none" kern="1200" dirty="0">
                          <a:solidFill>
                            <a:schemeClr val="bg1"/>
                          </a:solidFill>
                          <a:latin typeface="+mn-lt"/>
                          <a:ea typeface="+mn-ea"/>
                          <a:cs typeface="+mn-cs"/>
                        </a:rPr>
                        <a:t>Invest in cutting-edge security technology.</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10050258"/>
                  </a:ext>
                </a:extLst>
              </a:tr>
              <a:tr h="633190">
                <a:tc>
                  <a:txBody>
                    <a:bodyPr/>
                    <a:lstStyle/>
                    <a:p>
                      <a:pPr algn="ctr">
                        <a:spcBef>
                          <a:spcPts val="600"/>
                        </a:spcBef>
                        <a:spcAft>
                          <a:spcPts val="600"/>
                        </a:spcAft>
                      </a:pPr>
                      <a:r>
                        <a:rPr lang="en-GB" b="1" dirty="0">
                          <a:solidFill>
                            <a:schemeClr val="bg1"/>
                          </a:solidFill>
                        </a:rPr>
                        <a:t>C</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l" defTabSz="914400" rtl="0" eaLnBrk="1" fontAlgn="ctr" latinLnBrk="0" hangingPunct="1">
                        <a:spcBef>
                          <a:spcPts val="600"/>
                        </a:spcBef>
                        <a:spcAft>
                          <a:spcPts val="600"/>
                        </a:spcAft>
                      </a:pPr>
                      <a:r>
                        <a:rPr lang="en-US" sz="1600" u="none" kern="1200" dirty="0">
                          <a:solidFill>
                            <a:schemeClr val="bg1"/>
                          </a:solidFill>
                          <a:latin typeface="+mn-lt"/>
                          <a:ea typeface="+mn-ea"/>
                          <a:cs typeface="+mn-cs"/>
                        </a:rPr>
                        <a:t>Update the Business Continuity Plan (BCP) with lessons from the incident and conduct a structured review of what happened.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374969135"/>
                  </a:ext>
                </a:extLst>
              </a:tr>
              <a:tr h="354838">
                <a:tc>
                  <a:txBody>
                    <a:bodyPr/>
                    <a:lstStyle/>
                    <a:p>
                      <a:pPr algn="ctr">
                        <a:spcBef>
                          <a:spcPts val="600"/>
                        </a:spcBef>
                        <a:spcAft>
                          <a:spcPts val="600"/>
                        </a:spcAft>
                      </a:pPr>
                      <a:r>
                        <a:rPr lang="en-GB" b="1" dirty="0">
                          <a:solidFill>
                            <a:schemeClr val="bg1"/>
                          </a:solidFill>
                        </a:rPr>
                        <a:t>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l" defTabSz="914400" rtl="0" eaLnBrk="1" fontAlgn="ctr" latinLnBrk="0" hangingPunct="1">
                        <a:spcBef>
                          <a:spcPts val="600"/>
                        </a:spcBef>
                        <a:spcAft>
                          <a:spcPts val="600"/>
                        </a:spcAft>
                      </a:pPr>
                      <a:r>
                        <a:rPr lang="en-US" sz="1600" u="none" kern="1200" dirty="0">
                          <a:solidFill>
                            <a:schemeClr val="bg1"/>
                          </a:solidFill>
                          <a:latin typeface="+mn-lt"/>
                          <a:ea typeface="+mn-ea"/>
                          <a:cs typeface="+mn-cs"/>
                        </a:rPr>
                        <a:t>The chances of this happening were already remote, so the likelihood of it happening again is almost impossible. There’s no need to dwell on it - move on and focus on care.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11923985"/>
                  </a:ext>
                </a:extLst>
              </a:tr>
            </a:tbl>
          </a:graphicData>
        </a:graphic>
      </p:graphicFrame>
      <p:sp>
        <p:nvSpPr>
          <p:cNvPr id="7" name="TextBox 6">
            <a:extLst>
              <a:ext uri="{FF2B5EF4-FFF2-40B4-BE49-F238E27FC236}">
                <a16:creationId xmlns:a16="http://schemas.microsoft.com/office/drawing/2014/main" id="{513DD3BC-89A5-E18F-4FA5-26CFD27B45C5}"/>
              </a:ext>
            </a:extLst>
          </p:cNvPr>
          <p:cNvSpPr txBox="1"/>
          <p:nvPr/>
        </p:nvSpPr>
        <p:spPr>
          <a:xfrm>
            <a:off x="2508663" y="1427225"/>
            <a:ext cx="9351818" cy="738664"/>
          </a:xfrm>
          <a:prstGeom prst="rect">
            <a:avLst/>
          </a:prstGeom>
          <a:noFill/>
        </p:spPr>
        <p:txBody>
          <a:bodyPr wrap="square">
            <a:spAutoFit/>
          </a:bodyPr>
          <a:lstStyle/>
          <a:p>
            <a:pPr algn="ctr"/>
            <a:r>
              <a:rPr lang="en-US" sz="1400" dirty="0">
                <a:solidFill>
                  <a:schemeClr val="bg1"/>
                </a:solidFill>
                <a:latin typeface="+mj-lt"/>
                <a:cs typeface="Biome" panose="020B0503030204020804" pitchFamily="34" charset="0"/>
              </a:rPr>
              <a:t>It’s now a week after the incident. You’ve managed to contain the immediate threat, and communications have been handled (for better or worse). You must decide the primary next step to embed lessons learned across the organisation.</a:t>
            </a:r>
          </a:p>
        </p:txBody>
      </p:sp>
      <p:sp>
        <p:nvSpPr>
          <p:cNvPr id="2" name="Rectangle 1">
            <a:extLst>
              <a:ext uri="{FF2B5EF4-FFF2-40B4-BE49-F238E27FC236}">
                <a16:creationId xmlns:a16="http://schemas.microsoft.com/office/drawing/2014/main" id="{14F086A8-B7B7-F1C5-4224-A4114520A2A8}"/>
              </a:ext>
            </a:extLst>
          </p:cNvPr>
          <p:cNvSpPr/>
          <p:nvPr/>
        </p:nvSpPr>
        <p:spPr>
          <a:xfrm>
            <a:off x="4183693" y="6162805"/>
            <a:ext cx="1252603" cy="418295"/>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86776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7F3D24F0-AC74-7528-6351-A76B0B281152}"/>
              </a:ext>
            </a:extLst>
          </p:cNvPr>
          <p:cNvSpPr>
            <a:spLocks noGrp="1"/>
          </p:cNvSpPr>
          <p:nvPr>
            <p:ph type="title" idx="4294967295"/>
          </p:nvPr>
        </p:nvSpPr>
        <p:spPr>
          <a:xfrm>
            <a:off x="588899" y="1382333"/>
            <a:ext cx="3300349" cy="41078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schemeClr val="tx1"/>
                </a:solidFill>
                <a:effectLst/>
                <a:uLnTx/>
                <a:uFillTx/>
                <a:latin typeface="+mj-lt"/>
                <a:ea typeface="+mn-ea"/>
                <a:cs typeface="+mn-cs"/>
              </a:rPr>
              <a:t>Round 3 - Option A |</a:t>
            </a:r>
            <a:endParaRPr kumimoji="0" lang="en-GB" sz="2600" b="0" i="0" u="none" strike="noStrike" kern="1200" cap="none" spc="0" normalizeH="0" baseline="0" noProof="0" dirty="0">
              <a:ln>
                <a:noFill/>
              </a:ln>
              <a:solidFill>
                <a:schemeClr val="tx1"/>
              </a:solidFill>
              <a:effectLst/>
              <a:uLnTx/>
              <a:uFillTx/>
              <a:latin typeface="+mj-lt"/>
              <a:ea typeface="+mn-ea"/>
              <a:cs typeface="+mn-cs"/>
            </a:endParaRPr>
          </a:p>
        </p:txBody>
      </p:sp>
      <p:sp>
        <p:nvSpPr>
          <p:cNvPr id="4" name="Text Placeholder 13">
            <a:extLst>
              <a:ext uri="{FF2B5EF4-FFF2-40B4-BE49-F238E27FC236}">
                <a16:creationId xmlns:a16="http://schemas.microsoft.com/office/drawing/2014/main" id="{20897D05-4CAE-0455-B31D-8155F9AA3649}"/>
              </a:ext>
            </a:extLst>
          </p:cNvPr>
          <p:cNvSpPr txBox="1">
            <a:spLocks/>
          </p:cNvSpPr>
          <p:nvPr/>
        </p:nvSpPr>
        <p:spPr>
          <a:xfrm>
            <a:off x="560834" y="5000654"/>
            <a:ext cx="11139805" cy="844089"/>
          </a:xfrm>
          <a:prstGeom prst="roundRect">
            <a:avLst/>
          </a:prstGeom>
          <a:noFill/>
        </p:spPr>
        <p:txBody>
          <a:bodyPr lIns="0" tIns="0" rIns="0" bIns="0" numCol="1" spcCol="720000"/>
          <a:lstStyle>
            <a:lvl1pPr marL="285750" indent="-285750" algn="l" defTabSz="914400" rtl="0" eaLnBrk="1" latinLnBrk="0" hangingPunct="1">
              <a:lnSpc>
                <a:spcPts val="2160"/>
              </a:lnSpc>
              <a:spcBef>
                <a:spcPts val="1000"/>
              </a:spcBef>
              <a:buFont typeface="Wingdings" panose="05000000000000000000" pitchFamily="2" charset="2"/>
              <a:buChar char="§"/>
              <a:defRPr sz="1600" kern="1200">
                <a:solidFill>
                  <a:schemeClr val="tx1"/>
                </a:solidFill>
                <a:latin typeface="+mn-lt"/>
                <a:ea typeface="+mn-ea"/>
                <a:cs typeface="+mn-cs"/>
              </a:defRPr>
            </a:lvl1pPr>
            <a:lvl2pPr marL="4572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2pPr>
            <a:lvl3pPr marL="9144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3pPr>
            <a:lvl4pPr marL="13716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4pPr>
            <a:lvl5pPr marL="18288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t>After adopting zero tolerance, another employee notices a suspicious link but hesitates to report it, worried they’ll be blamed if it’s a false alarm. The link turns out to be a genuine threat, and no one reacts until it’s too late. A second breach occurs, exacerbating the damage.</a:t>
            </a:r>
          </a:p>
        </p:txBody>
      </p:sp>
      <p:graphicFrame>
        <p:nvGraphicFramePr>
          <p:cNvPr id="5" name="Table 4">
            <a:extLst>
              <a:ext uri="{FF2B5EF4-FFF2-40B4-BE49-F238E27FC236}">
                <a16:creationId xmlns:a16="http://schemas.microsoft.com/office/drawing/2014/main" id="{CBE64C2D-F5B8-0E53-317D-472FE0A49C57}"/>
              </a:ext>
            </a:extLst>
          </p:cNvPr>
          <p:cNvGraphicFramePr>
            <a:graphicFrameLocks noGrp="1"/>
          </p:cNvGraphicFramePr>
          <p:nvPr/>
        </p:nvGraphicFramePr>
        <p:xfrm>
          <a:off x="609602" y="2683348"/>
          <a:ext cx="10948413" cy="2024342"/>
        </p:xfrm>
        <a:graphic>
          <a:graphicData uri="http://schemas.openxmlformats.org/drawingml/2006/table">
            <a:tbl>
              <a:tblPr firstRow="1" bandRow="1">
                <a:tableStyleId>{5C22544A-7EE6-4342-B048-85BDC9FD1C3A}</a:tableStyleId>
              </a:tblPr>
              <a:tblGrid>
                <a:gridCol w="3649471">
                  <a:extLst>
                    <a:ext uri="{9D8B030D-6E8A-4147-A177-3AD203B41FA5}">
                      <a16:colId xmlns:a16="http://schemas.microsoft.com/office/drawing/2014/main" val="1717605262"/>
                    </a:ext>
                  </a:extLst>
                </a:gridCol>
                <a:gridCol w="3649471">
                  <a:extLst>
                    <a:ext uri="{9D8B030D-6E8A-4147-A177-3AD203B41FA5}">
                      <a16:colId xmlns:a16="http://schemas.microsoft.com/office/drawing/2014/main" val="121140119"/>
                    </a:ext>
                  </a:extLst>
                </a:gridCol>
                <a:gridCol w="3649471">
                  <a:extLst>
                    <a:ext uri="{9D8B030D-6E8A-4147-A177-3AD203B41FA5}">
                      <a16:colId xmlns:a16="http://schemas.microsoft.com/office/drawing/2014/main" val="1167206469"/>
                    </a:ext>
                  </a:extLst>
                </a:gridCol>
              </a:tblGrid>
              <a:tr h="2024342">
                <a:tc>
                  <a:txBody>
                    <a:bodyPr/>
                    <a:lstStyle/>
                    <a:p>
                      <a:pPr marL="285750" indent="-285750">
                        <a:spcBef>
                          <a:spcPts val="600"/>
                        </a:spcBef>
                        <a:spcAft>
                          <a:spcPts val="600"/>
                        </a:spcAft>
                        <a:buFont typeface="Arial" panose="020B0604020202020204" pitchFamily="34" charset="0"/>
                        <a:buChar char="•"/>
                      </a:pPr>
                      <a:r>
                        <a:rPr lang="en-US" sz="1400" b="0" dirty="0"/>
                        <a:t>Demonstrates to everyone that security is serious business</a:t>
                      </a:r>
                    </a:p>
                    <a:p>
                      <a:pPr marL="285750" indent="-285750">
                        <a:spcBef>
                          <a:spcPts val="600"/>
                        </a:spcBef>
                        <a:spcAft>
                          <a:spcPts val="600"/>
                        </a:spcAft>
                        <a:buFont typeface="Arial" panose="020B0604020202020204" pitchFamily="34" charset="0"/>
                        <a:buChar char="•"/>
                      </a:pPr>
                      <a:r>
                        <a:rPr lang="en-US" sz="1400" b="0" dirty="0"/>
                        <a:t>Some staff may double-check everything to avoid penalties</a:t>
                      </a:r>
                    </a:p>
                  </a:txBody>
                  <a:tcPr/>
                </a:tc>
                <a:tc>
                  <a:txBody>
                    <a:bodyPr/>
                    <a:lstStyle/>
                    <a:p>
                      <a:pPr algn="ctr">
                        <a:spcBef>
                          <a:spcPts val="600"/>
                        </a:spcBef>
                        <a:spcAft>
                          <a:spcPts val="600"/>
                        </a:spcAft>
                      </a:pPr>
                      <a:r>
                        <a:rPr lang="en-US" sz="1400" b="1" dirty="0"/>
                        <a:t>Summary</a:t>
                      </a:r>
                    </a:p>
                    <a:p>
                      <a:pPr algn="ctr">
                        <a:spcBef>
                          <a:spcPts val="600"/>
                        </a:spcBef>
                        <a:spcAft>
                          <a:spcPts val="600"/>
                        </a:spcAft>
                      </a:pPr>
                      <a:r>
                        <a:rPr lang="en-US" sz="1400" b="0" dirty="0"/>
                        <a:t>You decide that any staff member who falls for phishing or makes a security error will face strict disciplinary measures. Staff are on high alert, but fear of punishment discourages open communication. Errors could be hidden or under-reported</a:t>
                      </a:r>
                    </a:p>
                  </a:txBody>
                  <a:tcPr/>
                </a:tc>
                <a:tc>
                  <a:txBody>
                    <a:bodyPr/>
                    <a:lstStyle/>
                    <a:p>
                      <a:pPr marL="285750" indent="-285750">
                        <a:spcBef>
                          <a:spcPts val="600"/>
                        </a:spcBef>
                        <a:spcAft>
                          <a:spcPts val="600"/>
                        </a:spcAft>
                        <a:buFont typeface="Arial" panose="020B0604020202020204" pitchFamily="34" charset="0"/>
                        <a:buChar char="•"/>
                      </a:pPr>
                      <a:r>
                        <a:rPr lang="en-US" sz="1400" b="0" dirty="0"/>
                        <a:t>Culture of fear: Staff stop reporting near-misses or asking for help</a:t>
                      </a:r>
                    </a:p>
                    <a:p>
                      <a:pPr marL="285750" indent="-285750">
                        <a:spcBef>
                          <a:spcPts val="600"/>
                        </a:spcBef>
                        <a:spcAft>
                          <a:spcPts val="600"/>
                        </a:spcAft>
                        <a:buFont typeface="Arial" panose="020B0604020202020204" pitchFamily="34" charset="0"/>
                        <a:buChar char="•"/>
                      </a:pPr>
                      <a:r>
                        <a:rPr lang="en-US" sz="1400" b="0" dirty="0"/>
                        <a:t>Potential staff turnover if they feel anxious or unfairly punished</a:t>
                      </a:r>
                    </a:p>
                    <a:p>
                      <a:pPr marL="285750" indent="-285750">
                        <a:spcBef>
                          <a:spcPts val="600"/>
                        </a:spcBef>
                        <a:spcAft>
                          <a:spcPts val="600"/>
                        </a:spcAft>
                        <a:buFont typeface="Arial" panose="020B0604020202020204" pitchFamily="34" charset="0"/>
                        <a:buChar char="•"/>
                      </a:pPr>
                      <a:r>
                        <a:rPr lang="en-US" sz="1400" b="0" dirty="0"/>
                        <a:t>Incidents can go unnoticed or escalate since people keep quiet</a:t>
                      </a:r>
                    </a:p>
                  </a:txBody>
                  <a:tcPr/>
                </a:tc>
                <a:extLst>
                  <a:ext uri="{0D108BD9-81ED-4DB2-BD59-A6C34878D82A}">
                    <a16:rowId xmlns:a16="http://schemas.microsoft.com/office/drawing/2014/main" val="711585057"/>
                  </a:ext>
                </a:extLst>
              </a:tr>
            </a:tbl>
          </a:graphicData>
        </a:graphic>
      </p:graphicFrame>
      <p:pic>
        <p:nvPicPr>
          <p:cNvPr id="7" name="Graphic 6" descr="Smiling face outline with solid fill">
            <a:extLst>
              <a:ext uri="{FF2B5EF4-FFF2-40B4-BE49-F238E27FC236}">
                <a16:creationId xmlns:a16="http://schemas.microsoft.com/office/drawing/2014/main" id="{0913C7FA-8489-6F75-7C39-A88A58E2045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16727" y="1914050"/>
            <a:ext cx="590996" cy="590996"/>
          </a:xfrm>
          <a:prstGeom prst="rect">
            <a:avLst/>
          </a:prstGeom>
        </p:spPr>
      </p:pic>
      <p:pic>
        <p:nvPicPr>
          <p:cNvPr id="9" name="Graphic 8" descr="Sad face outline with solid fill">
            <a:extLst>
              <a:ext uri="{FF2B5EF4-FFF2-40B4-BE49-F238E27FC236}">
                <a16:creationId xmlns:a16="http://schemas.microsoft.com/office/drawing/2014/main" id="{72D7E175-C001-6BBA-B588-5B5DFBD9039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382060" y="1914050"/>
            <a:ext cx="590996" cy="590996"/>
          </a:xfrm>
          <a:prstGeom prst="rect">
            <a:avLst/>
          </a:prstGeom>
        </p:spPr>
      </p:pic>
      <p:sp>
        <p:nvSpPr>
          <p:cNvPr id="11" name="TextBox 10">
            <a:extLst>
              <a:ext uri="{FF2B5EF4-FFF2-40B4-BE49-F238E27FC236}">
                <a16:creationId xmlns:a16="http://schemas.microsoft.com/office/drawing/2014/main" id="{549E92A2-2934-0B95-A4DC-2588C363BEFF}"/>
              </a:ext>
            </a:extLst>
          </p:cNvPr>
          <p:cNvSpPr txBox="1"/>
          <p:nvPr/>
        </p:nvSpPr>
        <p:spPr>
          <a:xfrm>
            <a:off x="3730752" y="1444139"/>
            <a:ext cx="8225919" cy="276999"/>
          </a:xfrm>
          <a:prstGeom prst="rect">
            <a:avLst/>
          </a:prstGeom>
          <a:noFill/>
        </p:spPr>
        <p:txBody>
          <a:bodyPr wrap="square">
            <a:spAutoFit/>
          </a:bodyPr>
          <a:lstStyle/>
          <a:p>
            <a:pPr rtl="0"/>
            <a:r>
              <a:rPr lang="en-US" sz="1200" i="1" dirty="0"/>
              <a:t>“Crack down on staff mistakes with an official policy of zero tolerance.”</a:t>
            </a:r>
          </a:p>
        </p:txBody>
      </p:sp>
      <p:pic>
        <p:nvPicPr>
          <p:cNvPr id="17" name="Graphic 16" descr="Meeting outline">
            <a:extLst>
              <a:ext uri="{FF2B5EF4-FFF2-40B4-BE49-F238E27FC236}">
                <a16:creationId xmlns:a16="http://schemas.microsoft.com/office/drawing/2014/main" id="{720A6EF8-C3C9-729A-7E44-D92801D3C08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715000" y="1787875"/>
            <a:ext cx="762000" cy="762000"/>
          </a:xfrm>
          <a:prstGeom prst="rect">
            <a:avLst/>
          </a:prstGeom>
        </p:spPr>
      </p:pic>
      <p:pic>
        <p:nvPicPr>
          <p:cNvPr id="2" name="Graphic 1">
            <a:extLst>
              <a:ext uri="{FF2B5EF4-FFF2-40B4-BE49-F238E27FC236}">
                <a16:creationId xmlns:a16="http://schemas.microsoft.com/office/drawing/2014/main" id="{0BC5A9CF-2A3C-E088-680A-F231E3923E6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201895" y="402920"/>
            <a:ext cx="1025172" cy="713163"/>
          </a:xfrm>
          <a:prstGeom prst="rect">
            <a:avLst/>
          </a:prstGeom>
        </p:spPr>
      </p:pic>
      <p:sp>
        <p:nvSpPr>
          <p:cNvPr id="6" name="Rectangle 5">
            <a:extLst>
              <a:ext uri="{FF2B5EF4-FFF2-40B4-BE49-F238E27FC236}">
                <a16:creationId xmlns:a16="http://schemas.microsoft.com/office/drawing/2014/main" id="{41F08CAE-3C9A-30B5-4A5B-8759A3E3E84E}"/>
              </a:ext>
            </a:extLst>
          </p:cNvPr>
          <p:cNvSpPr/>
          <p:nvPr/>
        </p:nvSpPr>
        <p:spPr>
          <a:xfrm>
            <a:off x="1841326" y="6250488"/>
            <a:ext cx="1578279" cy="35072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n>
                <a:solidFill>
                  <a:schemeClr val="bg1"/>
                </a:solidFill>
              </a:ln>
              <a:solidFill>
                <a:schemeClr val="bg1"/>
              </a:solidFill>
            </a:endParaRPr>
          </a:p>
        </p:txBody>
      </p:sp>
    </p:spTree>
    <p:extLst>
      <p:ext uri="{BB962C8B-B14F-4D97-AF65-F5344CB8AC3E}">
        <p14:creationId xmlns:p14="http://schemas.microsoft.com/office/powerpoint/2010/main" val="3794925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7F3D24F0-AC74-7528-6351-A76B0B281152}"/>
              </a:ext>
            </a:extLst>
          </p:cNvPr>
          <p:cNvSpPr>
            <a:spLocks noGrp="1"/>
          </p:cNvSpPr>
          <p:nvPr>
            <p:ph type="title" idx="4294967295"/>
          </p:nvPr>
        </p:nvSpPr>
        <p:spPr>
          <a:xfrm>
            <a:off x="588899" y="1382333"/>
            <a:ext cx="3300349" cy="41078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schemeClr val="tx1"/>
                </a:solidFill>
                <a:effectLst/>
                <a:uLnTx/>
                <a:uFillTx/>
                <a:latin typeface="+mj-lt"/>
                <a:ea typeface="+mn-ea"/>
                <a:cs typeface="+mn-cs"/>
              </a:rPr>
              <a:t>Round 3 - Option B |</a:t>
            </a:r>
            <a:endParaRPr kumimoji="0" lang="en-GB" sz="2600" b="0" i="0" u="none" strike="noStrike" kern="1200" cap="none" spc="0" normalizeH="0" baseline="0" noProof="0" dirty="0">
              <a:ln>
                <a:noFill/>
              </a:ln>
              <a:solidFill>
                <a:schemeClr val="tx1"/>
              </a:solidFill>
              <a:effectLst/>
              <a:uLnTx/>
              <a:uFillTx/>
              <a:latin typeface="+mj-lt"/>
              <a:ea typeface="+mn-ea"/>
              <a:cs typeface="+mn-cs"/>
            </a:endParaRPr>
          </a:p>
        </p:txBody>
      </p:sp>
      <p:sp>
        <p:nvSpPr>
          <p:cNvPr id="4" name="Text Placeholder 13">
            <a:extLst>
              <a:ext uri="{FF2B5EF4-FFF2-40B4-BE49-F238E27FC236}">
                <a16:creationId xmlns:a16="http://schemas.microsoft.com/office/drawing/2014/main" id="{20897D05-4CAE-0455-B31D-8155F9AA3649}"/>
              </a:ext>
            </a:extLst>
          </p:cNvPr>
          <p:cNvSpPr txBox="1">
            <a:spLocks/>
          </p:cNvSpPr>
          <p:nvPr/>
        </p:nvSpPr>
        <p:spPr>
          <a:xfrm>
            <a:off x="560834" y="5000654"/>
            <a:ext cx="11139805" cy="844089"/>
          </a:xfrm>
          <a:prstGeom prst="roundRect">
            <a:avLst/>
          </a:prstGeom>
          <a:noFill/>
        </p:spPr>
        <p:txBody>
          <a:bodyPr lIns="0" tIns="0" rIns="0" bIns="0" numCol="1" spcCol="720000"/>
          <a:lstStyle>
            <a:lvl1pPr marL="285750" indent="-285750" algn="l" defTabSz="914400" rtl="0" eaLnBrk="1" latinLnBrk="0" hangingPunct="1">
              <a:lnSpc>
                <a:spcPts val="2160"/>
              </a:lnSpc>
              <a:spcBef>
                <a:spcPts val="1000"/>
              </a:spcBef>
              <a:buFont typeface="Wingdings" panose="05000000000000000000" pitchFamily="2" charset="2"/>
              <a:buChar char="§"/>
              <a:defRPr sz="1600" kern="1200">
                <a:solidFill>
                  <a:schemeClr val="tx1"/>
                </a:solidFill>
                <a:latin typeface="+mn-lt"/>
                <a:ea typeface="+mn-ea"/>
                <a:cs typeface="+mn-cs"/>
              </a:defRPr>
            </a:lvl1pPr>
            <a:lvl2pPr marL="4572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2pPr>
            <a:lvl3pPr marL="9144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3pPr>
            <a:lvl4pPr marL="13716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4pPr>
            <a:lvl5pPr marL="18288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t>A social engineer phones an unsuspecting staff member, claiming to be from the new “Security Upgrade Team.” Believing the call is part of the fancy new system rollout, the staff member shares their password. The scammer quickly gains access, bypassing all your expensive tech.</a:t>
            </a:r>
          </a:p>
        </p:txBody>
      </p:sp>
      <p:graphicFrame>
        <p:nvGraphicFramePr>
          <p:cNvPr id="5" name="Table 4">
            <a:extLst>
              <a:ext uri="{FF2B5EF4-FFF2-40B4-BE49-F238E27FC236}">
                <a16:creationId xmlns:a16="http://schemas.microsoft.com/office/drawing/2014/main" id="{CBE64C2D-F5B8-0E53-317D-472FE0A49C57}"/>
              </a:ext>
            </a:extLst>
          </p:cNvPr>
          <p:cNvGraphicFramePr>
            <a:graphicFrameLocks noGrp="1"/>
          </p:cNvGraphicFramePr>
          <p:nvPr>
            <p:extLst>
              <p:ext uri="{D42A27DB-BD31-4B8C-83A1-F6EECF244321}">
                <p14:modId xmlns:p14="http://schemas.microsoft.com/office/powerpoint/2010/main" val="1420918805"/>
              </p:ext>
            </p:extLst>
          </p:nvPr>
        </p:nvGraphicFramePr>
        <p:xfrm>
          <a:off x="609602" y="2561428"/>
          <a:ext cx="10948413" cy="2024342"/>
        </p:xfrm>
        <a:graphic>
          <a:graphicData uri="http://schemas.openxmlformats.org/drawingml/2006/table">
            <a:tbl>
              <a:tblPr firstRow="1" bandRow="1">
                <a:tableStyleId>{5C22544A-7EE6-4342-B048-85BDC9FD1C3A}</a:tableStyleId>
              </a:tblPr>
              <a:tblGrid>
                <a:gridCol w="3649471">
                  <a:extLst>
                    <a:ext uri="{9D8B030D-6E8A-4147-A177-3AD203B41FA5}">
                      <a16:colId xmlns:a16="http://schemas.microsoft.com/office/drawing/2014/main" val="1717605262"/>
                    </a:ext>
                  </a:extLst>
                </a:gridCol>
                <a:gridCol w="3649471">
                  <a:extLst>
                    <a:ext uri="{9D8B030D-6E8A-4147-A177-3AD203B41FA5}">
                      <a16:colId xmlns:a16="http://schemas.microsoft.com/office/drawing/2014/main" val="121140119"/>
                    </a:ext>
                  </a:extLst>
                </a:gridCol>
                <a:gridCol w="3649471">
                  <a:extLst>
                    <a:ext uri="{9D8B030D-6E8A-4147-A177-3AD203B41FA5}">
                      <a16:colId xmlns:a16="http://schemas.microsoft.com/office/drawing/2014/main" val="1167206469"/>
                    </a:ext>
                  </a:extLst>
                </a:gridCol>
              </a:tblGrid>
              <a:tr h="2024342">
                <a:tc>
                  <a:txBody>
                    <a:bodyPr/>
                    <a:lstStyle/>
                    <a:p>
                      <a:pPr marL="285750" indent="-285750">
                        <a:spcBef>
                          <a:spcPts val="600"/>
                        </a:spcBef>
                        <a:spcAft>
                          <a:spcPts val="600"/>
                        </a:spcAft>
                        <a:buFont typeface="Arial" panose="020B0604020202020204" pitchFamily="34" charset="0"/>
                        <a:buChar char="•"/>
                      </a:pPr>
                      <a:r>
                        <a:rPr lang="en-US" sz="1400" b="0" dirty="0"/>
                        <a:t>Significantly reduces spam or malicious emails reaching inboxes</a:t>
                      </a:r>
                    </a:p>
                    <a:p>
                      <a:pPr marL="285750" indent="-285750">
                        <a:spcBef>
                          <a:spcPts val="600"/>
                        </a:spcBef>
                        <a:spcAft>
                          <a:spcPts val="600"/>
                        </a:spcAft>
                        <a:buFont typeface="Arial" panose="020B0604020202020204" pitchFamily="34" charset="0"/>
                        <a:buChar char="•"/>
                      </a:pPr>
                      <a:r>
                        <a:rPr lang="en-US" sz="1400" b="0" dirty="0"/>
                        <a:t>Signals to stakeholders that you’re investing in modern security</a:t>
                      </a:r>
                    </a:p>
                  </a:txBody>
                  <a:tcPr/>
                </a:tc>
                <a:tc>
                  <a:txBody>
                    <a:bodyPr/>
                    <a:lstStyle/>
                    <a:p>
                      <a:pPr algn="ctr">
                        <a:spcBef>
                          <a:spcPts val="600"/>
                        </a:spcBef>
                        <a:spcAft>
                          <a:spcPts val="600"/>
                        </a:spcAft>
                      </a:pPr>
                      <a:r>
                        <a:rPr lang="en-US" sz="1400" b="1" dirty="0"/>
                        <a:t>Summary</a:t>
                      </a:r>
                    </a:p>
                    <a:p>
                      <a:pPr algn="ctr">
                        <a:spcBef>
                          <a:spcPts val="600"/>
                        </a:spcBef>
                        <a:spcAft>
                          <a:spcPts val="600"/>
                        </a:spcAft>
                      </a:pPr>
                      <a:r>
                        <a:rPr lang="en-US" sz="1400" b="0" dirty="0"/>
                        <a:t>You focus on buying advanced tools like AI-based email filters, threat detection software, and robust firewalls. While these upgrades reduce many technical risks, staff remain undertrained on social engineering and policy gaps remain unaddressed</a:t>
                      </a:r>
                    </a:p>
                  </a:txBody>
                  <a:tcPr/>
                </a:tc>
                <a:tc>
                  <a:txBody>
                    <a:bodyPr/>
                    <a:lstStyle/>
                    <a:p>
                      <a:pPr marL="285750" indent="-285750">
                        <a:spcBef>
                          <a:spcPts val="600"/>
                        </a:spcBef>
                        <a:spcAft>
                          <a:spcPts val="600"/>
                        </a:spcAft>
                        <a:buFont typeface="Arial" panose="020B0604020202020204" pitchFamily="34" charset="0"/>
                        <a:buChar char="•"/>
                      </a:pPr>
                      <a:r>
                        <a:rPr lang="en-US" sz="1400" b="0" dirty="0"/>
                        <a:t>False sense of security: Overreliance on tech can ignore human vulnerabilities</a:t>
                      </a:r>
                    </a:p>
                    <a:p>
                      <a:pPr marL="285750" indent="-285750">
                        <a:spcBef>
                          <a:spcPts val="600"/>
                        </a:spcBef>
                        <a:spcAft>
                          <a:spcPts val="600"/>
                        </a:spcAft>
                        <a:buFont typeface="Arial" panose="020B0604020202020204" pitchFamily="34" charset="0"/>
                        <a:buChar char="•"/>
                      </a:pPr>
                      <a:r>
                        <a:rPr lang="en-US" sz="1400" b="0" dirty="0"/>
                        <a:t>Lacks policy improvement or staff awareness training</a:t>
                      </a:r>
                    </a:p>
                    <a:p>
                      <a:pPr marL="285750" indent="-285750">
                        <a:spcBef>
                          <a:spcPts val="600"/>
                        </a:spcBef>
                        <a:spcAft>
                          <a:spcPts val="600"/>
                        </a:spcAft>
                        <a:buFont typeface="Arial" panose="020B0604020202020204" pitchFamily="34" charset="0"/>
                        <a:buChar char="•"/>
                      </a:pPr>
                      <a:r>
                        <a:rPr lang="en-US" sz="1400" b="0" dirty="0"/>
                        <a:t>High costs may not pay off if people are still easily tricked by social engineering</a:t>
                      </a:r>
                    </a:p>
                  </a:txBody>
                  <a:tcPr/>
                </a:tc>
                <a:extLst>
                  <a:ext uri="{0D108BD9-81ED-4DB2-BD59-A6C34878D82A}">
                    <a16:rowId xmlns:a16="http://schemas.microsoft.com/office/drawing/2014/main" val="711585057"/>
                  </a:ext>
                </a:extLst>
              </a:tr>
            </a:tbl>
          </a:graphicData>
        </a:graphic>
      </p:graphicFrame>
      <p:pic>
        <p:nvPicPr>
          <p:cNvPr id="7" name="Graphic 6" descr="Smiling face outline with solid fill">
            <a:extLst>
              <a:ext uri="{FF2B5EF4-FFF2-40B4-BE49-F238E27FC236}">
                <a16:creationId xmlns:a16="http://schemas.microsoft.com/office/drawing/2014/main" id="{0913C7FA-8489-6F75-7C39-A88A58E2045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16727" y="1914050"/>
            <a:ext cx="590996" cy="590996"/>
          </a:xfrm>
          <a:prstGeom prst="rect">
            <a:avLst/>
          </a:prstGeom>
        </p:spPr>
      </p:pic>
      <p:pic>
        <p:nvPicPr>
          <p:cNvPr id="9" name="Graphic 8" descr="Sad face outline with solid fill">
            <a:extLst>
              <a:ext uri="{FF2B5EF4-FFF2-40B4-BE49-F238E27FC236}">
                <a16:creationId xmlns:a16="http://schemas.microsoft.com/office/drawing/2014/main" id="{72D7E175-C001-6BBA-B588-5B5DFBD9039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382060" y="1914050"/>
            <a:ext cx="590996" cy="590996"/>
          </a:xfrm>
          <a:prstGeom prst="rect">
            <a:avLst/>
          </a:prstGeom>
        </p:spPr>
      </p:pic>
      <p:sp>
        <p:nvSpPr>
          <p:cNvPr id="11" name="TextBox 10">
            <a:extLst>
              <a:ext uri="{FF2B5EF4-FFF2-40B4-BE49-F238E27FC236}">
                <a16:creationId xmlns:a16="http://schemas.microsoft.com/office/drawing/2014/main" id="{549E92A2-2934-0B95-A4DC-2588C363BEFF}"/>
              </a:ext>
            </a:extLst>
          </p:cNvPr>
          <p:cNvSpPr txBox="1"/>
          <p:nvPr/>
        </p:nvSpPr>
        <p:spPr>
          <a:xfrm>
            <a:off x="3730752" y="1449224"/>
            <a:ext cx="7969887" cy="282269"/>
          </a:xfrm>
          <a:prstGeom prst="rect">
            <a:avLst/>
          </a:prstGeom>
          <a:noFill/>
        </p:spPr>
        <p:txBody>
          <a:bodyPr wrap="square">
            <a:spAutoFit/>
          </a:bodyPr>
          <a:lstStyle/>
          <a:p>
            <a:pPr rtl="0"/>
            <a:r>
              <a:rPr lang="en-US" sz="1200" i="1" dirty="0"/>
              <a:t>“Invest in cutting-edge security technology.”</a:t>
            </a:r>
          </a:p>
        </p:txBody>
      </p:sp>
      <p:pic>
        <p:nvPicPr>
          <p:cNvPr id="17" name="Graphic 16" descr="Meeting outline">
            <a:extLst>
              <a:ext uri="{FF2B5EF4-FFF2-40B4-BE49-F238E27FC236}">
                <a16:creationId xmlns:a16="http://schemas.microsoft.com/office/drawing/2014/main" id="{720A6EF8-C3C9-729A-7E44-D92801D3C08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715000" y="1787875"/>
            <a:ext cx="762000" cy="762000"/>
          </a:xfrm>
          <a:prstGeom prst="rect">
            <a:avLst/>
          </a:prstGeom>
        </p:spPr>
      </p:pic>
      <p:pic>
        <p:nvPicPr>
          <p:cNvPr id="2" name="Graphic 1">
            <a:extLst>
              <a:ext uri="{FF2B5EF4-FFF2-40B4-BE49-F238E27FC236}">
                <a16:creationId xmlns:a16="http://schemas.microsoft.com/office/drawing/2014/main" id="{DBA13D25-70F8-82D3-ED15-4B7B2B4B5D7C}"/>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201895" y="402920"/>
            <a:ext cx="1025172" cy="713163"/>
          </a:xfrm>
          <a:prstGeom prst="rect">
            <a:avLst/>
          </a:prstGeom>
        </p:spPr>
      </p:pic>
      <p:sp>
        <p:nvSpPr>
          <p:cNvPr id="6" name="Rectangle 5">
            <a:extLst>
              <a:ext uri="{FF2B5EF4-FFF2-40B4-BE49-F238E27FC236}">
                <a16:creationId xmlns:a16="http://schemas.microsoft.com/office/drawing/2014/main" id="{4864EFD6-86F6-9F1A-2A26-34ADFA0D62B7}"/>
              </a:ext>
            </a:extLst>
          </p:cNvPr>
          <p:cNvSpPr/>
          <p:nvPr/>
        </p:nvSpPr>
        <p:spPr>
          <a:xfrm>
            <a:off x="1841326" y="6250488"/>
            <a:ext cx="1578279" cy="35072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n>
                <a:solidFill>
                  <a:schemeClr val="bg1"/>
                </a:solidFill>
              </a:ln>
              <a:solidFill>
                <a:schemeClr val="bg1"/>
              </a:solidFill>
            </a:endParaRPr>
          </a:p>
        </p:txBody>
      </p:sp>
    </p:spTree>
    <p:extLst>
      <p:ext uri="{BB962C8B-B14F-4D97-AF65-F5344CB8AC3E}">
        <p14:creationId xmlns:p14="http://schemas.microsoft.com/office/powerpoint/2010/main" val="3747792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7F3D24F0-AC74-7528-6351-A76B0B281152}"/>
              </a:ext>
            </a:extLst>
          </p:cNvPr>
          <p:cNvSpPr>
            <a:spLocks noGrp="1"/>
          </p:cNvSpPr>
          <p:nvPr>
            <p:ph type="title" idx="4294967295"/>
          </p:nvPr>
        </p:nvSpPr>
        <p:spPr>
          <a:xfrm>
            <a:off x="588899" y="1382333"/>
            <a:ext cx="3300349" cy="41078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schemeClr val="tx1"/>
                </a:solidFill>
                <a:effectLst/>
                <a:uLnTx/>
                <a:uFillTx/>
                <a:latin typeface="+mj-lt"/>
                <a:ea typeface="+mn-ea"/>
                <a:cs typeface="+mn-cs"/>
              </a:rPr>
              <a:t>Round 3 - Option C |</a:t>
            </a:r>
            <a:endParaRPr kumimoji="0" lang="en-GB" sz="2600" b="0" i="0" u="none" strike="noStrike" kern="1200" cap="none" spc="0" normalizeH="0" baseline="0" noProof="0" dirty="0">
              <a:ln>
                <a:noFill/>
              </a:ln>
              <a:solidFill>
                <a:schemeClr val="tx1"/>
              </a:solidFill>
              <a:effectLst/>
              <a:uLnTx/>
              <a:uFillTx/>
              <a:latin typeface="+mj-lt"/>
              <a:ea typeface="+mn-ea"/>
              <a:cs typeface="+mn-cs"/>
            </a:endParaRPr>
          </a:p>
        </p:txBody>
      </p:sp>
      <p:sp>
        <p:nvSpPr>
          <p:cNvPr id="4" name="Text Placeholder 13">
            <a:extLst>
              <a:ext uri="{FF2B5EF4-FFF2-40B4-BE49-F238E27FC236}">
                <a16:creationId xmlns:a16="http://schemas.microsoft.com/office/drawing/2014/main" id="{20897D05-4CAE-0455-B31D-8155F9AA3649}"/>
              </a:ext>
            </a:extLst>
          </p:cNvPr>
          <p:cNvSpPr txBox="1">
            <a:spLocks/>
          </p:cNvSpPr>
          <p:nvPr/>
        </p:nvSpPr>
        <p:spPr>
          <a:xfrm>
            <a:off x="426721" y="4989986"/>
            <a:ext cx="11408030" cy="971901"/>
          </a:xfrm>
          <a:prstGeom prst="roundRect">
            <a:avLst/>
          </a:prstGeom>
          <a:noFill/>
        </p:spPr>
        <p:txBody>
          <a:bodyPr lIns="0" tIns="0" rIns="0" bIns="0" numCol="1" spcCol="720000"/>
          <a:lstStyle>
            <a:lvl1pPr marL="285750" indent="-285750" algn="l" defTabSz="914400" rtl="0" eaLnBrk="1" latinLnBrk="0" hangingPunct="1">
              <a:lnSpc>
                <a:spcPts val="2160"/>
              </a:lnSpc>
              <a:spcBef>
                <a:spcPts val="1000"/>
              </a:spcBef>
              <a:buFont typeface="Wingdings" panose="05000000000000000000" pitchFamily="2" charset="2"/>
              <a:buChar char="§"/>
              <a:defRPr sz="1600" kern="1200">
                <a:solidFill>
                  <a:schemeClr val="tx1"/>
                </a:solidFill>
                <a:latin typeface="+mn-lt"/>
                <a:ea typeface="+mn-ea"/>
                <a:cs typeface="+mn-cs"/>
              </a:defRPr>
            </a:lvl1pPr>
            <a:lvl2pPr marL="4572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2pPr>
            <a:lvl3pPr marL="9144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3pPr>
            <a:lvl4pPr marL="13716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4pPr>
            <a:lvl5pPr marL="18288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t>During the structured review, one team member reveals that the invoice looked normal except for a “1” instead of an “l” in the email address. By documenting these red flags in the updated BCP and staff guidelines, future invoice scams are spotted quickly. Staff gain confidence that mistakes can be discussed without blame.</a:t>
            </a:r>
          </a:p>
        </p:txBody>
      </p:sp>
      <p:graphicFrame>
        <p:nvGraphicFramePr>
          <p:cNvPr id="5" name="Table 4">
            <a:extLst>
              <a:ext uri="{FF2B5EF4-FFF2-40B4-BE49-F238E27FC236}">
                <a16:creationId xmlns:a16="http://schemas.microsoft.com/office/drawing/2014/main" id="{CBE64C2D-F5B8-0E53-317D-472FE0A49C57}"/>
              </a:ext>
            </a:extLst>
          </p:cNvPr>
          <p:cNvGraphicFramePr>
            <a:graphicFrameLocks noGrp="1"/>
          </p:cNvGraphicFramePr>
          <p:nvPr>
            <p:extLst>
              <p:ext uri="{D42A27DB-BD31-4B8C-83A1-F6EECF244321}">
                <p14:modId xmlns:p14="http://schemas.microsoft.com/office/powerpoint/2010/main" val="3168558492"/>
              </p:ext>
            </p:extLst>
          </p:nvPr>
        </p:nvGraphicFramePr>
        <p:xfrm>
          <a:off x="609602" y="2646772"/>
          <a:ext cx="10948413" cy="2024342"/>
        </p:xfrm>
        <a:graphic>
          <a:graphicData uri="http://schemas.openxmlformats.org/drawingml/2006/table">
            <a:tbl>
              <a:tblPr firstRow="1" bandRow="1">
                <a:tableStyleId>{5C22544A-7EE6-4342-B048-85BDC9FD1C3A}</a:tableStyleId>
              </a:tblPr>
              <a:tblGrid>
                <a:gridCol w="3649471">
                  <a:extLst>
                    <a:ext uri="{9D8B030D-6E8A-4147-A177-3AD203B41FA5}">
                      <a16:colId xmlns:a16="http://schemas.microsoft.com/office/drawing/2014/main" val="1717605262"/>
                    </a:ext>
                  </a:extLst>
                </a:gridCol>
                <a:gridCol w="3649471">
                  <a:extLst>
                    <a:ext uri="{9D8B030D-6E8A-4147-A177-3AD203B41FA5}">
                      <a16:colId xmlns:a16="http://schemas.microsoft.com/office/drawing/2014/main" val="121140119"/>
                    </a:ext>
                  </a:extLst>
                </a:gridCol>
                <a:gridCol w="3649471">
                  <a:extLst>
                    <a:ext uri="{9D8B030D-6E8A-4147-A177-3AD203B41FA5}">
                      <a16:colId xmlns:a16="http://schemas.microsoft.com/office/drawing/2014/main" val="1167206469"/>
                    </a:ext>
                  </a:extLst>
                </a:gridCol>
              </a:tblGrid>
              <a:tr h="2024342">
                <a:tc>
                  <a:txBody>
                    <a:bodyPr/>
                    <a:lstStyle/>
                    <a:p>
                      <a:pPr marL="285750" indent="-285750">
                        <a:spcBef>
                          <a:spcPts val="600"/>
                        </a:spcBef>
                        <a:spcAft>
                          <a:spcPts val="600"/>
                        </a:spcAft>
                        <a:buFont typeface="Arial" panose="020B0604020202020204" pitchFamily="34" charset="0"/>
                        <a:buChar char="•"/>
                      </a:pPr>
                      <a:r>
                        <a:rPr lang="en-US" sz="1400" b="0" dirty="0"/>
                        <a:t>Holistic improvement: Both technology and human processes evolve</a:t>
                      </a:r>
                    </a:p>
                    <a:p>
                      <a:pPr marL="285750" indent="-285750">
                        <a:spcBef>
                          <a:spcPts val="600"/>
                        </a:spcBef>
                        <a:spcAft>
                          <a:spcPts val="600"/>
                        </a:spcAft>
                        <a:buFont typeface="Arial" panose="020B0604020202020204" pitchFamily="34" charset="0"/>
                        <a:buChar char="•"/>
                      </a:pPr>
                      <a:r>
                        <a:rPr lang="en-US" sz="1400" b="0" dirty="0"/>
                        <a:t>Encourages learning culture: Staff feel safer reporting issues early</a:t>
                      </a:r>
                    </a:p>
                    <a:p>
                      <a:pPr marL="285750" indent="-285750">
                        <a:spcBef>
                          <a:spcPts val="600"/>
                        </a:spcBef>
                        <a:spcAft>
                          <a:spcPts val="600"/>
                        </a:spcAft>
                        <a:buFont typeface="Arial" panose="020B0604020202020204" pitchFamily="34" charset="0"/>
                        <a:buChar char="•"/>
                      </a:pPr>
                      <a:r>
                        <a:rPr lang="en-US" sz="1400" b="0" dirty="0"/>
                        <a:t>Increases resilience, as the BCP now reflects real-world lessons</a:t>
                      </a:r>
                    </a:p>
                  </a:txBody>
                  <a:tcPr/>
                </a:tc>
                <a:tc>
                  <a:txBody>
                    <a:bodyPr/>
                    <a:lstStyle/>
                    <a:p>
                      <a:pPr algn="ctr">
                        <a:spcBef>
                          <a:spcPts val="600"/>
                        </a:spcBef>
                        <a:spcAft>
                          <a:spcPts val="600"/>
                        </a:spcAft>
                      </a:pPr>
                      <a:r>
                        <a:rPr lang="en-US" sz="1400" b="1" dirty="0"/>
                        <a:t>Summary</a:t>
                      </a:r>
                    </a:p>
                    <a:p>
                      <a:pPr algn="ctr">
                        <a:spcBef>
                          <a:spcPts val="600"/>
                        </a:spcBef>
                        <a:spcAft>
                          <a:spcPts val="600"/>
                        </a:spcAft>
                      </a:pPr>
                      <a:r>
                        <a:rPr lang="en-US" sz="1400" b="0" dirty="0"/>
                        <a:t>You organise a formal debrief where staff openly discuss what went wrong, why it happened, and how to prevent it. Key insights and improved protocols go into a revised BCP, ensuring future incidents are handled faster and more effectively</a:t>
                      </a:r>
                    </a:p>
                  </a:txBody>
                  <a:tcPr/>
                </a:tc>
                <a:tc>
                  <a:txBody>
                    <a:bodyPr/>
                    <a:lstStyle/>
                    <a:p>
                      <a:pPr marL="285750" indent="-285750">
                        <a:spcBef>
                          <a:spcPts val="600"/>
                        </a:spcBef>
                        <a:spcAft>
                          <a:spcPts val="600"/>
                        </a:spcAft>
                        <a:buFont typeface="Arial" panose="020B0604020202020204" pitchFamily="34" charset="0"/>
                        <a:buChar char="•"/>
                      </a:pPr>
                      <a:r>
                        <a:rPr lang="en-US" sz="1400" b="0" dirty="0"/>
                        <a:t>Time &amp; effort: Running post-mortems and updating documentation requires coordination</a:t>
                      </a:r>
                    </a:p>
                    <a:p>
                      <a:pPr marL="285750" indent="-285750">
                        <a:spcBef>
                          <a:spcPts val="600"/>
                        </a:spcBef>
                        <a:spcAft>
                          <a:spcPts val="600"/>
                        </a:spcAft>
                        <a:buFont typeface="Arial" panose="020B0604020202020204" pitchFamily="34" charset="0"/>
                        <a:buChar char="•"/>
                      </a:pPr>
                      <a:r>
                        <a:rPr lang="en-US" sz="1400" b="0" dirty="0"/>
                        <a:t>Some staff might initially resist sharing mistakes but trust typically grows once they see it’s constructive</a:t>
                      </a:r>
                    </a:p>
                  </a:txBody>
                  <a:tcPr/>
                </a:tc>
                <a:extLst>
                  <a:ext uri="{0D108BD9-81ED-4DB2-BD59-A6C34878D82A}">
                    <a16:rowId xmlns:a16="http://schemas.microsoft.com/office/drawing/2014/main" val="711585057"/>
                  </a:ext>
                </a:extLst>
              </a:tr>
            </a:tbl>
          </a:graphicData>
        </a:graphic>
      </p:graphicFrame>
      <p:sp>
        <p:nvSpPr>
          <p:cNvPr id="11" name="TextBox 10">
            <a:extLst>
              <a:ext uri="{FF2B5EF4-FFF2-40B4-BE49-F238E27FC236}">
                <a16:creationId xmlns:a16="http://schemas.microsoft.com/office/drawing/2014/main" id="{549E92A2-2934-0B95-A4DC-2588C363BEFF}"/>
              </a:ext>
            </a:extLst>
          </p:cNvPr>
          <p:cNvSpPr txBox="1"/>
          <p:nvPr/>
        </p:nvSpPr>
        <p:spPr>
          <a:xfrm>
            <a:off x="3608832" y="1356891"/>
            <a:ext cx="8225919" cy="461665"/>
          </a:xfrm>
          <a:prstGeom prst="rect">
            <a:avLst/>
          </a:prstGeom>
          <a:noFill/>
        </p:spPr>
        <p:txBody>
          <a:bodyPr wrap="square">
            <a:spAutoFit/>
          </a:bodyPr>
          <a:lstStyle/>
          <a:p>
            <a:pPr rtl="0"/>
            <a:r>
              <a:rPr lang="en-US" sz="1200" i="1" dirty="0"/>
              <a:t>“Update the Business Continuity Plan (BCP) with lessons from the incident and conduct a structured review of what happened.”</a:t>
            </a:r>
          </a:p>
        </p:txBody>
      </p:sp>
      <p:pic>
        <p:nvPicPr>
          <p:cNvPr id="2" name="Graphic 1" descr="Smiling face outline with solid fill">
            <a:extLst>
              <a:ext uri="{FF2B5EF4-FFF2-40B4-BE49-F238E27FC236}">
                <a16:creationId xmlns:a16="http://schemas.microsoft.com/office/drawing/2014/main" id="{8DE1BACA-5047-2849-855A-A3ECCE450BF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16727" y="1914050"/>
            <a:ext cx="590996" cy="590996"/>
          </a:xfrm>
          <a:prstGeom prst="rect">
            <a:avLst/>
          </a:prstGeom>
        </p:spPr>
      </p:pic>
      <p:pic>
        <p:nvPicPr>
          <p:cNvPr id="6" name="Graphic 5" descr="Sad face outline with solid fill">
            <a:extLst>
              <a:ext uri="{FF2B5EF4-FFF2-40B4-BE49-F238E27FC236}">
                <a16:creationId xmlns:a16="http://schemas.microsoft.com/office/drawing/2014/main" id="{A263CA20-4669-011F-D182-9184C0C240C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382060" y="1914050"/>
            <a:ext cx="590996" cy="590996"/>
          </a:xfrm>
          <a:prstGeom prst="rect">
            <a:avLst/>
          </a:prstGeom>
        </p:spPr>
      </p:pic>
      <p:pic>
        <p:nvPicPr>
          <p:cNvPr id="8" name="Graphic 7" descr="Meeting outline">
            <a:extLst>
              <a:ext uri="{FF2B5EF4-FFF2-40B4-BE49-F238E27FC236}">
                <a16:creationId xmlns:a16="http://schemas.microsoft.com/office/drawing/2014/main" id="{7281A75E-DAFB-34EC-D1CE-81A144CAE53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715000" y="1787875"/>
            <a:ext cx="762000" cy="762000"/>
          </a:xfrm>
          <a:prstGeom prst="rect">
            <a:avLst/>
          </a:prstGeom>
        </p:spPr>
      </p:pic>
      <p:pic>
        <p:nvPicPr>
          <p:cNvPr id="7" name="Graphic 6">
            <a:extLst>
              <a:ext uri="{FF2B5EF4-FFF2-40B4-BE49-F238E27FC236}">
                <a16:creationId xmlns:a16="http://schemas.microsoft.com/office/drawing/2014/main" id="{79B50005-F448-B874-0942-EB9CB4E9B23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201895" y="402920"/>
            <a:ext cx="1025172" cy="713163"/>
          </a:xfrm>
          <a:prstGeom prst="rect">
            <a:avLst/>
          </a:prstGeom>
        </p:spPr>
      </p:pic>
      <p:sp>
        <p:nvSpPr>
          <p:cNvPr id="9" name="Rectangle 8">
            <a:extLst>
              <a:ext uri="{FF2B5EF4-FFF2-40B4-BE49-F238E27FC236}">
                <a16:creationId xmlns:a16="http://schemas.microsoft.com/office/drawing/2014/main" id="{4EFF295B-BE66-181F-0998-B2C691D5E514}"/>
              </a:ext>
            </a:extLst>
          </p:cNvPr>
          <p:cNvSpPr/>
          <p:nvPr/>
        </p:nvSpPr>
        <p:spPr>
          <a:xfrm>
            <a:off x="1841326" y="6250488"/>
            <a:ext cx="1578279" cy="35072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n>
                <a:solidFill>
                  <a:schemeClr val="bg1"/>
                </a:solidFill>
              </a:ln>
              <a:solidFill>
                <a:schemeClr val="bg1"/>
              </a:solidFill>
            </a:endParaRPr>
          </a:p>
        </p:txBody>
      </p:sp>
    </p:spTree>
    <p:extLst>
      <p:ext uri="{BB962C8B-B14F-4D97-AF65-F5344CB8AC3E}">
        <p14:creationId xmlns:p14="http://schemas.microsoft.com/office/powerpoint/2010/main" val="2503777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7F3D24F0-AC74-7528-6351-A76B0B281152}"/>
              </a:ext>
            </a:extLst>
          </p:cNvPr>
          <p:cNvSpPr>
            <a:spLocks noGrp="1"/>
          </p:cNvSpPr>
          <p:nvPr>
            <p:ph type="title" idx="4294967295"/>
          </p:nvPr>
        </p:nvSpPr>
        <p:spPr>
          <a:xfrm>
            <a:off x="588899" y="1382333"/>
            <a:ext cx="3300349" cy="41078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schemeClr val="tx1"/>
                </a:solidFill>
                <a:effectLst/>
                <a:uLnTx/>
                <a:uFillTx/>
                <a:latin typeface="+mj-lt"/>
                <a:ea typeface="+mn-ea"/>
                <a:cs typeface="+mn-cs"/>
              </a:rPr>
              <a:t>Round 3 - Option D |</a:t>
            </a:r>
            <a:endParaRPr kumimoji="0" lang="en-GB" sz="2600" b="0" i="0" u="none" strike="noStrike" kern="1200" cap="none" spc="0" normalizeH="0" baseline="0" noProof="0" dirty="0">
              <a:ln>
                <a:noFill/>
              </a:ln>
              <a:solidFill>
                <a:schemeClr val="tx1"/>
              </a:solidFill>
              <a:effectLst/>
              <a:uLnTx/>
              <a:uFillTx/>
              <a:latin typeface="+mj-lt"/>
              <a:ea typeface="+mn-ea"/>
              <a:cs typeface="+mn-cs"/>
            </a:endParaRPr>
          </a:p>
        </p:txBody>
      </p:sp>
      <p:sp>
        <p:nvSpPr>
          <p:cNvPr id="4" name="Text Placeholder 13">
            <a:extLst>
              <a:ext uri="{FF2B5EF4-FFF2-40B4-BE49-F238E27FC236}">
                <a16:creationId xmlns:a16="http://schemas.microsoft.com/office/drawing/2014/main" id="{20897D05-4CAE-0455-B31D-8155F9AA3649}"/>
              </a:ext>
            </a:extLst>
          </p:cNvPr>
          <p:cNvSpPr txBox="1">
            <a:spLocks/>
          </p:cNvSpPr>
          <p:nvPr/>
        </p:nvSpPr>
        <p:spPr>
          <a:xfrm>
            <a:off x="526097" y="5207779"/>
            <a:ext cx="11139805" cy="662405"/>
          </a:xfrm>
          <a:prstGeom prst="roundRect">
            <a:avLst/>
          </a:prstGeom>
          <a:noFill/>
        </p:spPr>
        <p:txBody>
          <a:bodyPr lIns="0" tIns="0" rIns="0" bIns="0" numCol="1" spcCol="720000"/>
          <a:lstStyle>
            <a:lvl1pPr marL="285750" indent="-285750" algn="l" defTabSz="914400" rtl="0" eaLnBrk="1" latinLnBrk="0" hangingPunct="1">
              <a:lnSpc>
                <a:spcPts val="2160"/>
              </a:lnSpc>
              <a:spcBef>
                <a:spcPts val="1000"/>
              </a:spcBef>
              <a:buFont typeface="Wingdings" panose="05000000000000000000" pitchFamily="2" charset="2"/>
              <a:buChar char="§"/>
              <a:defRPr sz="1600" kern="1200">
                <a:solidFill>
                  <a:schemeClr val="tx1"/>
                </a:solidFill>
                <a:latin typeface="+mn-lt"/>
                <a:ea typeface="+mn-ea"/>
                <a:cs typeface="+mn-cs"/>
              </a:defRPr>
            </a:lvl1pPr>
            <a:lvl2pPr marL="4572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2pPr>
            <a:lvl3pPr marL="9144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3pPr>
            <a:lvl4pPr marL="13716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4pPr>
            <a:lvl5pPr marL="18288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t>With no formal lessons learned, the same attackers attempt another phishing scheme a few months later. Because staff never discussed or learned from the last breach, the scam succeeds again, costing even more lost funds and time. You are on the sucker list.</a:t>
            </a:r>
          </a:p>
        </p:txBody>
      </p:sp>
      <p:graphicFrame>
        <p:nvGraphicFramePr>
          <p:cNvPr id="5" name="Table 4">
            <a:extLst>
              <a:ext uri="{FF2B5EF4-FFF2-40B4-BE49-F238E27FC236}">
                <a16:creationId xmlns:a16="http://schemas.microsoft.com/office/drawing/2014/main" id="{CBE64C2D-F5B8-0E53-317D-472FE0A49C57}"/>
              </a:ext>
            </a:extLst>
          </p:cNvPr>
          <p:cNvGraphicFramePr>
            <a:graphicFrameLocks noGrp="1"/>
          </p:cNvGraphicFramePr>
          <p:nvPr>
            <p:extLst>
              <p:ext uri="{D42A27DB-BD31-4B8C-83A1-F6EECF244321}">
                <p14:modId xmlns:p14="http://schemas.microsoft.com/office/powerpoint/2010/main" val="314550625"/>
              </p:ext>
            </p:extLst>
          </p:nvPr>
        </p:nvGraphicFramePr>
        <p:xfrm>
          <a:off x="609602" y="2488276"/>
          <a:ext cx="10948413" cy="2024342"/>
        </p:xfrm>
        <a:graphic>
          <a:graphicData uri="http://schemas.openxmlformats.org/drawingml/2006/table">
            <a:tbl>
              <a:tblPr firstRow="1" bandRow="1">
                <a:tableStyleId>{5C22544A-7EE6-4342-B048-85BDC9FD1C3A}</a:tableStyleId>
              </a:tblPr>
              <a:tblGrid>
                <a:gridCol w="3649471">
                  <a:extLst>
                    <a:ext uri="{9D8B030D-6E8A-4147-A177-3AD203B41FA5}">
                      <a16:colId xmlns:a16="http://schemas.microsoft.com/office/drawing/2014/main" val="1717605262"/>
                    </a:ext>
                  </a:extLst>
                </a:gridCol>
                <a:gridCol w="3649471">
                  <a:extLst>
                    <a:ext uri="{9D8B030D-6E8A-4147-A177-3AD203B41FA5}">
                      <a16:colId xmlns:a16="http://schemas.microsoft.com/office/drawing/2014/main" val="121140119"/>
                    </a:ext>
                  </a:extLst>
                </a:gridCol>
                <a:gridCol w="3649471">
                  <a:extLst>
                    <a:ext uri="{9D8B030D-6E8A-4147-A177-3AD203B41FA5}">
                      <a16:colId xmlns:a16="http://schemas.microsoft.com/office/drawing/2014/main" val="1167206469"/>
                    </a:ext>
                  </a:extLst>
                </a:gridCol>
              </a:tblGrid>
              <a:tr h="2024342">
                <a:tc>
                  <a:txBody>
                    <a:bodyPr/>
                    <a:lstStyle/>
                    <a:p>
                      <a:pPr marL="285750" indent="-285750">
                        <a:spcBef>
                          <a:spcPts val="600"/>
                        </a:spcBef>
                        <a:spcAft>
                          <a:spcPts val="600"/>
                        </a:spcAft>
                        <a:buFont typeface="Arial" panose="020B0604020202020204" pitchFamily="34" charset="0"/>
                        <a:buChar char="•"/>
                      </a:pPr>
                      <a:r>
                        <a:rPr lang="en-US" sz="1400" b="0" dirty="0"/>
                        <a:t>No immediate workload: No extra planning, no meetings, and no reviews into what happened</a:t>
                      </a:r>
                    </a:p>
                    <a:p>
                      <a:pPr marL="285750" indent="-285750">
                        <a:spcBef>
                          <a:spcPts val="600"/>
                        </a:spcBef>
                        <a:spcAft>
                          <a:spcPts val="600"/>
                        </a:spcAft>
                        <a:buFont typeface="Arial" panose="020B0604020202020204" pitchFamily="34" charset="0"/>
                        <a:buChar char="•"/>
                      </a:pPr>
                      <a:r>
                        <a:rPr lang="en-US" sz="1400" b="0" dirty="0"/>
                        <a:t>Some staff might feel relieved to avoid rehashing a stressful incident</a:t>
                      </a:r>
                    </a:p>
                  </a:txBody>
                  <a:tcPr/>
                </a:tc>
                <a:tc>
                  <a:txBody>
                    <a:bodyPr/>
                    <a:lstStyle/>
                    <a:p>
                      <a:pPr algn="ctr">
                        <a:spcBef>
                          <a:spcPts val="600"/>
                        </a:spcBef>
                        <a:spcAft>
                          <a:spcPts val="600"/>
                        </a:spcAft>
                      </a:pPr>
                      <a:r>
                        <a:rPr lang="en-US" sz="1400" b="1" dirty="0"/>
                        <a:t>Summary</a:t>
                      </a:r>
                    </a:p>
                    <a:p>
                      <a:pPr algn="ctr">
                        <a:spcBef>
                          <a:spcPts val="600"/>
                        </a:spcBef>
                        <a:spcAft>
                          <a:spcPts val="600"/>
                        </a:spcAft>
                      </a:pPr>
                      <a:r>
                        <a:rPr lang="en-US" sz="1400" b="0" dirty="0"/>
                        <a:t>You make no policy changes, no official review, and no training updates. The incident is quickly forgotten. Staff remain unclear on how it occurred or how to prevent repeats</a:t>
                      </a:r>
                    </a:p>
                  </a:txBody>
                  <a:tcPr/>
                </a:tc>
                <a:tc>
                  <a:txBody>
                    <a:bodyPr/>
                    <a:lstStyle/>
                    <a:p>
                      <a:pPr marL="285750" indent="-285750">
                        <a:spcBef>
                          <a:spcPts val="600"/>
                        </a:spcBef>
                        <a:spcAft>
                          <a:spcPts val="600"/>
                        </a:spcAft>
                        <a:buFont typeface="Arial" panose="020B0604020202020204" pitchFamily="34" charset="0"/>
                        <a:buChar char="•"/>
                      </a:pPr>
                      <a:r>
                        <a:rPr lang="en-US" sz="1400" b="0" dirty="0"/>
                        <a:t>No improvement: The same or worse breaches likely happen in future</a:t>
                      </a:r>
                    </a:p>
                    <a:p>
                      <a:pPr marL="285750" indent="-285750">
                        <a:spcBef>
                          <a:spcPts val="600"/>
                        </a:spcBef>
                        <a:spcAft>
                          <a:spcPts val="600"/>
                        </a:spcAft>
                        <a:buFont typeface="Arial" panose="020B0604020202020204" pitchFamily="34" charset="0"/>
                        <a:buChar char="•"/>
                      </a:pPr>
                      <a:r>
                        <a:rPr lang="en-US" sz="1400" b="0" dirty="0"/>
                        <a:t>Staff confusion: People remain unsure how to detect or report phishing</a:t>
                      </a:r>
                    </a:p>
                    <a:p>
                      <a:pPr marL="285750" indent="-285750">
                        <a:spcBef>
                          <a:spcPts val="600"/>
                        </a:spcBef>
                        <a:spcAft>
                          <a:spcPts val="600"/>
                        </a:spcAft>
                        <a:buFont typeface="Arial" panose="020B0604020202020204" pitchFamily="34" charset="0"/>
                        <a:buChar char="•"/>
                      </a:pPr>
                      <a:r>
                        <a:rPr lang="en-US" sz="1400" b="0" dirty="0"/>
                        <a:t>Potentially larger financial or reputational damage when a future incident inevitably occurs</a:t>
                      </a:r>
                    </a:p>
                  </a:txBody>
                  <a:tcPr/>
                </a:tc>
                <a:extLst>
                  <a:ext uri="{0D108BD9-81ED-4DB2-BD59-A6C34878D82A}">
                    <a16:rowId xmlns:a16="http://schemas.microsoft.com/office/drawing/2014/main" val="711585057"/>
                  </a:ext>
                </a:extLst>
              </a:tr>
            </a:tbl>
          </a:graphicData>
        </a:graphic>
      </p:graphicFrame>
      <p:pic>
        <p:nvPicPr>
          <p:cNvPr id="7" name="Graphic 6" descr="Smiling face outline with solid fill">
            <a:extLst>
              <a:ext uri="{FF2B5EF4-FFF2-40B4-BE49-F238E27FC236}">
                <a16:creationId xmlns:a16="http://schemas.microsoft.com/office/drawing/2014/main" id="{0913C7FA-8489-6F75-7C39-A88A58E2045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16727" y="1914050"/>
            <a:ext cx="590996" cy="590996"/>
          </a:xfrm>
          <a:prstGeom prst="rect">
            <a:avLst/>
          </a:prstGeom>
        </p:spPr>
      </p:pic>
      <p:pic>
        <p:nvPicPr>
          <p:cNvPr id="9" name="Graphic 8" descr="Sad face outline with solid fill">
            <a:extLst>
              <a:ext uri="{FF2B5EF4-FFF2-40B4-BE49-F238E27FC236}">
                <a16:creationId xmlns:a16="http://schemas.microsoft.com/office/drawing/2014/main" id="{72D7E175-C001-6BBA-B588-5B5DFBD9039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382060" y="1914050"/>
            <a:ext cx="590996" cy="590996"/>
          </a:xfrm>
          <a:prstGeom prst="rect">
            <a:avLst/>
          </a:prstGeom>
        </p:spPr>
      </p:pic>
      <p:sp>
        <p:nvSpPr>
          <p:cNvPr id="11" name="TextBox 10">
            <a:extLst>
              <a:ext uri="{FF2B5EF4-FFF2-40B4-BE49-F238E27FC236}">
                <a16:creationId xmlns:a16="http://schemas.microsoft.com/office/drawing/2014/main" id="{549E92A2-2934-0B95-A4DC-2588C363BEFF}"/>
              </a:ext>
            </a:extLst>
          </p:cNvPr>
          <p:cNvSpPr txBox="1"/>
          <p:nvPr/>
        </p:nvSpPr>
        <p:spPr>
          <a:xfrm>
            <a:off x="3706368" y="1356891"/>
            <a:ext cx="8152767" cy="461665"/>
          </a:xfrm>
          <a:prstGeom prst="rect">
            <a:avLst/>
          </a:prstGeom>
          <a:noFill/>
        </p:spPr>
        <p:txBody>
          <a:bodyPr wrap="square">
            <a:spAutoFit/>
          </a:bodyPr>
          <a:lstStyle/>
          <a:p>
            <a:pPr rtl="0"/>
            <a:r>
              <a:rPr lang="en-US" sz="1200" i="1" dirty="0"/>
              <a:t>“The chances of this happening were already remote, so the likelihood of it happening again is almost impossible. There’s no need to dwell on it - move on and focus on care.”</a:t>
            </a:r>
          </a:p>
        </p:txBody>
      </p:sp>
      <p:pic>
        <p:nvPicPr>
          <p:cNvPr id="17" name="Graphic 16" descr="Meeting outline">
            <a:extLst>
              <a:ext uri="{FF2B5EF4-FFF2-40B4-BE49-F238E27FC236}">
                <a16:creationId xmlns:a16="http://schemas.microsoft.com/office/drawing/2014/main" id="{720A6EF8-C3C9-729A-7E44-D92801D3C08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715000" y="1787875"/>
            <a:ext cx="762000" cy="762000"/>
          </a:xfrm>
          <a:prstGeom prst="rect">
            <a:avLst/>
          </a:prstGeom>
        </p:spPr>
      </p:pic>
      <p:pic>
        <p:nvPicPr>
          <p:cNvPr id="2" name="Graphic 1">
            <a:extLst>
              <a:ext uri="{FF2B5EF4-FFF2-40B4-BE49-F238E27FC236}">
                <a16:creationId xmlns:a16="http://schemas.microsoft.com/office/drawing/2014/main" id="{B989CFF6-9C9C-B77C-6A2D-0778685B89A7}"/>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201895" y="402920"/>
            <a:ext cx="1025172" cy="713163"/>
          </a:xfrm>
          <a:prstGeom prst="rect">
            <a:avLst/>
          </a:prstGeom>
        </p:spPr>
      </p:pic>
      <p:sp>
        <p:nvSpPr>
          <p:cNvPr id="6" name="Rectangle 5">
            <a:extLst>
              <a:ext uri="{FF2B5EF4-FFF2-40B4-BE49-F238E27FC236}">
                <a16:creationId xmlns:a16="http://schemas.microsoft.com/office/drawing/2014/main" id="{A389CE3E-9C8D-6F87-F56A-0C2988D7DEBC}"/>
              </a:ext>
            </a:extLst>
          </p:cNvPr>
          <p:cNvSpPr/>
          <p:nvPr/>
        </p:nvSpPr>
        <p:spPr>
          <a:xfrm>
            <a:off x="1841326" y="6250488"/>
            <a:ext cx="1578279" cy="35072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n>
                <a:solidFill>
                  <a:schemeClr val="bg1"/>
                </a:solidFill>
              </a:ln>
              <a:solidFill>
                <a:schemeClr val="bg1"/>
              </a:solidFill>
            </a:endParaRPr>
          </a:p>
        </p:txBody>
      </p:sp>
    </p:spTree>
    <p:extLst>
      <p:ext uri="{BB962C8B-B14F-4D97-AF65-F5344CB8AC3E}">
        <p14:creationId xmlns:p14="http://schemas.microsoft.com/office/powerpoint/2010/main" val="38405715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7F3D24F0-AC74-7528-6351-A76B0B281152}"/>
              </a:ext>
            </a:extLst>
          </p:cNvPr>
          <p:cNvSpPr>
            <a:spLocks noGrp="1"/>
          </p:cNvSpPr>
          <p:nvPr>
            <p:ph type="title" idx="4294967295"/>
          </p:nvPr>
        </p:nvSpPr>
        <p:spPr>
          <a:xfrm>
            <a:off x="1235075" y="1808162"/>
            <a:ext cx="9721850" cy="614997"/>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schemeClr val="tx1"/>
                </a:solidFill>
                <a:effectLst/>
                <a:uLnTx/>
                <a:uFillTx/>
                <a:latin typeface="+mj-lt"/>
                <a:ea typeface="+mn-ea"/>
                <a:cs typeface="+mn-cs"/>
              </a:rPr>
              <a:t>Summary</a:t>
            </a:r>
            <a:endParaRPr kumimoji="0" lang="en-GB" sz="2600" b="0" i="0" u="none" strike="noStrike" kern="1200" cap="none" spc="0" normalizeH="0" baseline="0" noProof="0" dirty="0">
              <a:ln>
                <a:noFill/>
              </a:ln>
              <a:solidFill>
                <a:schemeClr val="tx1"/>
              </a:solidFill>
              <a:effectLst/>
              <a:uLnTx/>
              <a:uFillTx/>
              <a:latin typeface="+mj-lt"/>
              <a:ea typeface="+mn-ea"/>
              <a:cs typeface="+mn-cs"/>
            </a:endParaRPr>
          </a:p>
        </p:txBody>
      </p:sp>
      <p:sp>
        <p:nvSpPr>
          <p:cNvPr id="14" name="Text Placeholder 13">
            <a:extLst>
              <a:ext uri="{FF2B5EF4-FFF2-40B4-BE49-F238E27FC236}">
                <a16:creationId xmlns:a16="http://schemas.microsoft.com/office/drawing/2014/main" id="{2C3C346B-414C-34E1-EFA2-4BA0BE4B59CA}"/>
              </a:ext>
            </a:extLst>
          </p:cNvPr>
          <p:cNvSpPr>
            <a:spLocks noGrp="1"/>
          </p:cNvSpPr>
          <p:nvPr>
            <p:ph type="body" sz="quarter" idx="11"/>
          </p:nvPr>
        </p:nvSpPr>
        <p:spPr/>
        <p:txBody>
          <a:bodyPr/>
          <a:lstStyle/>
          <a:p>
            <a:pPr>
              <a:lnSpc>
                <a:spcPct val="100000"/>
              </a:lnSpc>
              <a:spcBef>
                <a:spcPts val="600"/>
              </a:spcBef>
              <a:spcAft>
                <a:spcPts val="600"/>
              </a:spcAft>
              <a:buFont typeface="Wingdings" panose="05000000000000000000" pitchFamily="2" charset="2"/>
              <a:buChar char="v"/>
            </a:pPr>
            <a:r>
              <a:rPr lang="en-US" sz="1400" b="1" noProof="0" dirty="0"/>
              <a:t>Preparation Beats Panic</a:t>
            </a:r>
          </a:p>
          <a:p>
            <a:pPr marL="0" indent="0">
              <a:lnSpc>
                <a:spcPct val="100000"/>
              </a:lnSpc>
              <a:spcBef>
                <a:spcPts val="600"/>
              </a:spcBef>
              <a:spcAft>
                <a:spcPts val="600"/>
              </a:spcAft>
              <a:buNone/>
            </a:pPr>
            <a:r>
              <a:rPr lang="en-US" sz="1400" noProof="0" dirty="0"/>
              <a:t>Have a Business Continuity Plan (BCP) or Incident Response Plan ready.</a:t>
            </a:r>
          </a:p>
          <a:p>
            <a:pPr marL="0" indent="0">
              <a:lnSpc>
                <a:spcPct val="100000"/>
              </a:lnSpc>
              <a:spcBef>
                <a:spcPts val="600"/>
              </a:spcBef>
              <a:spcAft>
                <a:spcPts val="600"/>
              </a:spcAft>
              <a:buNone/>
            </a:pPr>
            <a:r>
              <a:rPr lang="en-US" sz="1400" noProof="0" dirty="0"/>
              <a:t>Test it regularly so you’re not improvising under pressure.</a:t>
            </a:r>
          </a:p>
          <a:p>
            <a:pPr>
              <a:lnSpc>
                <a:spcPct val="100000"/>
              </a:lnSpc>
              <a:spcBef>
                <a:spcPts val="600"/>
              </a:spcBef>
              <a:spcAft>
                <a:spcPts val="600"/>
              </a:spcAft>
              <a:buFont typeface="Wingdings" panose="05000000000000000000" pitchFamily="2" charset="2"/>
              <a:buChar char="v"/>
            </a:pPr>
            <a:r>
              <a:rPr lang="en-US" sz="1400" b="1" noProof="0" dirty="0"/>
              <a:t>Timely, Honest Communication</a:t>
            </a:r>
          </a:p>
          <a:p>
            <a:pPr marL="0" indent="0">
              <a:lnSpc>
                <a:spcPct val="100000"/>
              </a:lnSpc>
              <a:spcBef>
                <a:spcPts val="600"/>
              </a:spcBef>
              <a:spcAft>
                <a:spcPts val="600"/>
              </a:spcAft>
              <a:buNone/>
            </a:pPr>
            <a:r>
              <a:rPr lang="en-US" sz="1400" noProof="0" dirty="0"/>
              <a:t>Hiding a breach rarely ends well.</a:t>
            </a:r>
          </a:p>
          <a:p>
            <a:pPr marL="0" indent="0">
              <a:lnSpc>
                <a:spcPct val="100000"/>
              </a:lnSpc>
              <a:spcBef>
                <a:spcPts val="600"/>
              </a:spcBef>
              <a:spcAft>
                <a:spcPts val="600"/>
              </a:spcAft>
              <a:buNone/>
            </a:pPr>
            <a:r>
              <a:rPr lang="en-US" sz="1400" noProof="0" dirty="0"/>
              <a:t>Clear internal and external messaging builds trust and reduces confusion.</a:t>
            </a:r>
          </a:p>
        </p:txBody>
      </p:sp>
      <p:sp>
        <p:nvSpPr>
          <p:cNvPr id="2" name="Text Placeholder 13">
            <a:extLst>
              <a:ext uri="{FF2B5EF4-FFF2-40B4-BE49-F238E27FC236}">
                <a16:creationId xmlns:a16="http://schemas.microsoft.com/office/drawing/2014/main" id="{890230C7-0171-798F-2E14-3030EA9B736C}"/>
              </a:ext>
            </a:extLst>
          </p:cNvPr>
          <p:cNvSpPr txBox="1">
            <a:spLocks/>
          </p:cNvSpPr>
          <p:nvPr/>
        </p:nvSpPr>
        <p:spPr>
          <a:xfrm>
            <a:off x="6297866" y="1808162"/>
            <a:ext cx="5345494" cy="3674301"/>
          </a:xfrm>
          <a:prstGeom prst="rect">
            <a:avLst/>
          </a:prstGeom>
        </p:spPr>
        <p:txBody>
          <a:bodyPr lIns="0" tIns="0" rIns="0" bIns="0" numCol="1" spcCol="720000"/>
          <a:lstStyle>
            <a:lvl1pPr marL="285750" indent="-285750" algn="l" defTabSz="914400" rtl="0" eaLnBrk="1" latinLnBrk="0" hangingPunct="1">
              <a:lnSpc>
                <a:spcPts val="2160"/>
              </a:lnSpc>
              <a:spcBef>
                <a:spcPts val="1000"/>
              </a:spcBef>
              <a:buFont typeface="Wingdings" panose="05000000000000000000" pitchFamily="2" charset="2"/>
              <a:buChar char="§"/>
              <a:defRPr sz="1600" kern="1200">
                <a:solidFill>
                  <a:schemeClr val="tx1"/>
                </a:solidFill>
                <a:latin typeface="+mn-lt"/>
                <a:ea typeface="+mn-ea"/>
                <a:cs typeface="+mn-cs"/>
              </a:defRPr>
            </a:lvl1pPr>
            <a:lvl2pPr marL="4572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2pPr>
            <a:lvl3pPr marL="9144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3pPr>
            <a:lvl4pPr marL="13716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4pPr>
            <a:lvl5pPr marL="18288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spcAft>
                <a:spcPts val="600"/>
              </a:spcAft>
              <a:buFont typeface="Wingdings" panose="05000000000000000000" pitchFamily="2" charset="2"/>
              <a:buChar char="v"/>
            </a:pPr>
            <a:r>
              <a:rPr lang="en-US" sz="1400" b="1" noProof="0" dirty="0"/>
              <a:t>Support Over Blame</a:t>
            </a:r>
          </a:p>
          <a:p>
            <a:pPr marL="0" indent="0">
              <a:lnSpc>
                <a:spcPct val="100000"/>
              </a:lnSpc>
              <a:spcBef>
                <a:spcPts val="600"/>
              </a:spcBef>
              <a:spcAft>
                <a:spcPts val="600"/>
              </a:spcAft>
              <a:buNone/>
            </a:pPr>
            <a:r>
              <a:rPr lang="en-US" sz="1400" noProof="0" dirty="0"/>
              <a:t>A culture of learning encourages staff to report mistakes early.</a:t>
            </a:r>
          </a:p>
          <a:p>
            <a:pPr marL="0" indent="0">
              <a:lnSpc>
                <a:spcPct val="100000"/>
              </a:lnSpc>
              <a:spcBef>
                <a:spcPts val="600"/>
              </a:spcBef>
              <a:spcAft>
                <a:spcPts val="600"/>
              </a:spcAft>
              <a:buNone/>
            </a:pPr>
            <a:r>
              <a:rPr lang="en-US" sz="1400" noProof="0" dirty="0"/>
              <a:t>Fear of punishment leads to delayed reporting – and potentially bigger problems later.</a:t>
            </a:r>
          </a:p>
          <a:p>
            <a:pPr>
              <a:lnSpc>
                <a:spcPct val="100000"/>
              </a:lnSpc>
              <a:spcBef>
                <a:spcPts val="600"/>
              </a:spcBef>
              <a:spcAft>
                <a:spcPts val="600"/>
              </a:spcAft>
              <a:buFont typeface="Wingdings" panose="05000000000000000000" pitchFamily="2" charset="2"/>
              <a:buChar char="v"/>
            </a:pPr>
            <a:r>
              <a:rPr lang="en-US" sz="1400" b="1" noProof="0" dirty="0"/>
              <a:t>Technology Helps, But Culture Counts</a:t>
            </a:r>
          </a:p>
          <a:p>
            <a:pPr marL="0" indent="0">
              <a:lnSpc>
                <a:spcPct val="100000"/>
              </a:lnSpc>
              <a:spcBef>
                <a:spcPts val="600"/>
              </a:spcBef>
              <a:spcAft>
                <a:spcPts val="600"/>
              </a:spcAft>
              <a:buNone/>
            </a:pPr>
            <a:r>
              <a:rPr lang="en-US" sz="1400" noProof="0" dirty="0"/>
              <a:t>Advanced security tools can fail if staff aren’t aware or trained.</a:t>
            </a:r>
          </a:p>
          <a:p>
            <a:pPr marL="0" indent="0">
              <a:lnSpc>
                <a:spcPct val="100000"/>
              </a:lnSpc>
              <a:spcBef>
                <a:spcPts val="600"/>
              </a:spcBef>
              <a:spcAft>
                <a:spcPts val="600"/>
              </a:spcAft>
              <a:buNone/>
            </a:pPr>
            <a:r>
              <a:rPr lang="en-US" sz="1400" noProof="0" dirty="0"/>
              <a:t>Combine tech solutions with policy reviews, training, and awareness sessions.</a:t>
            </a:r>
          </a:p>
          <a:p>
            <a:pPr>
              <a:lnSpc>
                <a:spcPct val="100000"/>
              </a:lnSpc>
              <a:spcBef>
                <a:spcPts val="600"/>
              </a:spcBef>
              <a:spcAft>
                <a:spcPts val="600"/>
              </a:spcAft>
              <a:buFont typeface="Wingdings" panose="05000000000000000000" pitchFamily="2" charset="2"/>
              <a:buChar char="v"/>
            </a:pPr>
            <a:r>
              <a:rPr lang="en-US" sz="1400" b="1" noProof="0" dirty="0"/>
              <a:t>Continuous Improvement</a:t>
            </a:r>
          </a:p>
          <a:p>
            <a:pPr marL="0" indent="0">
              <a:lnSpc>
                <a:spcPct val="100000"/>
              </a:lnSpc>
              <a:spcBef>
                <a:spcPts val="600"/>
              </a:spcBef>
              <a:spcAft>
                <a:spcPts val="600"/>
              </a:spcAft>
              <a:buNone/>
            </a:pPr>
            <a:r>
              <a:rPr lang="en-US" sz="1400" noProof="0" dirty="0"/>
              <a:t>Use real incidents to update your processes.</a:t>
            </a:r>
          </a:p>
          <a:p>
            <a:pPr marL="0" indent="0">
              <a:lnSpc>
                <a:spcPct val="100000"/>
              </a:lnSpc>
              <a:spcBef>
                <a:spcPts val="600"/>
              </a:spcBef>
              <a:spcAft>
                <a:spcPts val="600"/>
              </a:spcAft>
              <a:buNone/>
            </a:pPr>
            <a:r>
              <a:rPr lang="en-US" sz="1400" noProof="0" dirty="0"/>
              <a:t>Review what went well, what didn’t, and feed those lessons back into your BCP.</a:t>
            </a:r>
          </a:p>
        </p:txBody>
      </p:sp>
      <p:pic>
        <p:nvPicPr>
          <p:cNvPr id="4" name="Graphic 3" descr="Group brainstorm outline">
            <a:extLst>
              <a:ext uri="{FF2B5EF4-FFF2-40B4-BE49-F238E27FC236}">
                <a16:creationId xmlns:a16="http://schemas.microsoft.com/office/drawing/2014/main" id="{FCAB9B3B-E8C6-5264-058B-CF6F7A53348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990756" y="1449387"/>
            <a:ext cx="989200" cy="989200"/>
          </a:xfrm>
          <a:prstGeom prst="rect">
            <a:avLst/>
          </a:prstGeom>
        </p:spPr>
      </p:pic>
      <p:pic>
        <p:nvPicPr>
          <p:cNvPr id="5" name="Graphic 4">
            <a:extLst>
              <a:ext uri="{FF2B5EF4-FFF2-40B4-BE49-F238E27FC236}">
                <a16:creationId xmlns:a16="http://schemas.microsoft.com/office/drawing/2014/main" id="{22F39CCF-DF0B-2495-3BE7-93489F34014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201895" y="402920"/>
            <a:ext cx="1025172" cy="713163"/>
          </a:xfrm>
          <a:prstGeom prst="rect">
            <a:avLst/>
          </a:prstGeom>
        </p:spPr>
      </p:pic>
      <p:sp>
        <p:nvSpPr>
          <p:cNvPr id="6" name="Rectangle 5">
            <a:extLst>
              <a:ext uri="{FF2B5EF4-FFF2-40B4-BE49-F238E27FC236}">
                <a16:creationId xmlns:a16="http://schemas.microsoft.com/office/drawing/2014/main" id="{74E33FF9-FA0C-EF51-0D6D-992AA9DFA102}"/>
              </a:ext>
            </a:extLst>
          </p:cNvPr>
          <p:cNvSpPr/>
          <p:nvPr/>
        </p:nvSpPr>
        <p:spPr>
          <a:xfrm>
            <a:off x="1841326" y="6250488"/>
            <a:ext cx="1578279" cy="35072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n>
                <a:solidFill>
                  <a:schemeClr val="bg1"/>
                </a:solidFill>
              </a:ln>
              <a:solidFill>
                <a:schemeClr val="bg1"/>
              </a:solidFill>
            </a:endParaRPr>
          </a:p>
        </p:txBody>
      </p:sp>
    </p:spTree>
    <p:extLst>
      <p:ext uri="{BB962C8B-B14F-4D97-AF65-F5344CB8AC3E}">
        <p14:creationId xmlns:p14="http://schemas.microsoft.com/office/powerpoint/2010/main" val="3749812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7F3D24F0-AC74-7528-6351-A76B0B281152}"/>
              </a:ext>
            </a:extLst>
          </p:cNvPr>
          <p:cNvSpPr>
            <a:spLocks noGrp="1"/>
          </p:cNvSpPr>
          <p:nvPr>
            <p:ph type="title" idx="4294967295"/>
          </p:nvPr>
        </p:nvSpPr>
        <p:spPr>
          <a:xfrm>
            <a:off x="1235075" y="1808162"/>
            <a:ext cx="9721850" cy="614997"/>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schemeClr val="tx1"/>
                </a:solidFill>
                <a:effectLst/>
                <a:uLnTx/>
                <a:uFillTx/>
                <a:latin typeface="+mj-lt"/>
                <a:ea typeface="+mn-ea"/>
                <a:cs typeface="+mn-cs"/>
              </a:rPr>
              <a:t> Cyber Resilient Care - Why This Matters</a:t>
            </a:r>
            <a:endParaRPr kumimoji="0" lang="en-GB" sz="2600" b="0" i="0" u="none" strike="noStrike" kern="1200" cap="none" spc="0" normalizeH="0" baseline="0" noProof="0" dirty="0">
              <a:ln>
                <a:noFill/>
              </a:ln>
              <a:solidFill>
                <a:schemeClr val="tx1"/>
              </a:solidFill>
              <a:effectLst/>
              <a:uLnTx/>
              <a:uFillTx/>
              <a:latin typeface="+mj-lt"/>
              <a:ea typeface="+mn-ea"/>
              <a:cs typeface="+mn-cs"/>
            </a:endParaRPr>
          </a:p>
        </p:txBody>
      </p:sp>
      <p:sp>
        <p:nvSpPr>
          <p:cNvPr id="14" name="Text Placeholder 13">
            <a:extLst>
              <a:ext uri="{FF2B5EF4-FFF2-40B4-BE49-F238E27FC236}">
                <a16:creationId xmlns:a16="http://schemas.microsoft.com/office/drawing/2014/main" id="{2C3C346B-414C-34E1-EFA2-4BA0BE4B59CA}"/>
              </a:ext>
            </a:extLst>
          </p:cNvPr>
          <p:cNvSpPr>
            <a:spLocks noGrp="1"/>
          </p:cNvSpPr>
          <p:nvPr>
            <p:ph type="body" sz="quarter" idx="11"/>
          </p:nvPr>
        </p:nvSpPr>
        <p:spPr/>
        <p:txBody>
          <a:bodyPr/>
          <a:lstStyle/>
          <a:p>
            <a:pPr marL="0" indent="0">
              <a:buNone/>
            </a:pPr>
            <a:r>
              <a:rPr lang="en-US" noProof="0" dirty="0"/>
              <a:t>Cyber resilience is crucial because it's no longer a question of </a:t>
            </a:r>
            <a:r>
              <a:rPr lang="en-US" i="1" noProof="0" dirty="0"/>
              <a:t>if</a:t>
            </a:r>
            <a:r>
              <a:rPr lang="en-US" noProof="0" dirty="0"/>
              <a:t> an attack will happen, but </a:t>
            </a:r>
            <a:r>
              <a:rPr lang="en-US" b="1" noProof="0" dirty="0"/>
              <a:t>when</a:t>
            </a:r>
            <a:r>
              <a:rPr lang="en-US" noProof="0" dirty="0"/>
              <a:t> - and when it does, your ability to withstand, respond, and recover under pressure could define your organisation’s very survival. This is why, in this phishing scenario – </a:t>
            </a:r>
            <a:r>
              <a:rPr lang="en-US" b="1" noProof="0" dirty="0"/>
              <a:t>It is already too late.</a:t>
            </a:r>
          </a:p>
        </p:txBody>
      </p:sp>
      <p:sp>
        <p:nvSpPr>
          <p:cNvPr id="2" name="Text Placeholder 13">
            <a:extLst>
              <a:ext uri="{FF2B5EF4-FFF2-40B4-BE49-F238E27FC236}">
                <a16:creationId xmlns:a16="http://schemas.microsoft.com/office/drawing/2014/main" id="{890230C7-0171-798F-2E14-3030EA9B736C}"/>
              </a:ext>
            </a:extLst>
          </p:cNvPr>
          <p:cNvSpPr txBox="1">
            <a:spLocks/>
          </p:cNvSpPr>
          <p:nvPr/>
        </p:nvSpPr>
        <p:spPr>
          <a:xfrm>
            <a:off x="6173484" y="2592387"/>
            <a:ext cx="4500563" cy="2816225"/>
          </a:xfrm>
          <a:prstGeom prst="rect">
            <a:avLst/>
          </a:prstGeom>
        </p:spPr>
        <p:txBody>
          <a:bodyPr lIns="0" tIns="0" rIns="0" bIns="0" numCol="1" spcCol="720000"/>
          <a:lstStyle>
            <a:lvl1pPr marL="285750" indent="-285750" algn="l" defTabSz="914400" rtl="0" eaLnBrk="1" latinLnBrk="0" hangingPunct="1">
              <a:lnSpc>
                <a:spcPts val="2160"/>
              </a:lnSpc>
              <a:spcBef>
                <a:spcPts val="1000"/>
              </a:spcBef>
              <a:buFont typeface="Wingdings" panose="05000000000000000000" pitchFamily="2" charset="2"/>
              <a:buChar char="§"/>
              <a:defRPr sz="1600" kern="1200">
                <a:solidFill>
                  <a:schemeClr val="tx1"/>
                </a:solidFill>
                <a:latin typeface="+mn-lt"/>
                <a:ea typeface="+mn-ea"/>
                <a:cs typeface="+mn-cs"/>
              </a:defRPr>
            </a:lvl1pPr>
            <a:lvl2pPr marL="4572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2pPr>
            <a:lvl3pPr marL="9144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3pPr>
            <a:lvl4pPr marL="13716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4pPr>
            <a:lvl5pPr marL="18288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noProof="0" dirty="0"/>
              <a:t>Growing threat of phishing in UK social care environments.</a:t>
            </a:r>
          </a:p>
          <a:p>
            <a:r>
              <a:rPr lang="en-US" b="1" noProof="0" dirty="0"/>
              <a:t>Risk to highly sensitive personal data and finances.</a:t>
            </a:r>
          </a:p>
          <a:p>
            <a:r>
              <a:rPr lang="en-US" b="1" noProof="0" dirty="0"/>
              <a:t>Role of non-technical managers in quickly identifying and escalating issues.</a:t>
            </a:r>
          </a:p>
        </p:txBody>
      </p:sp>
      <p:pic>
        <p:nvPicPr>
          <p:cNvPr id="5" name="Graphic 4" descr="Shield Tick outline">
            <a:extLst>
              <a:ext uri="{FF2B5EF4-FFF2-40B4-BE49-F238E27FC236}">
                <a16:creationId xmlns:a16="http://schemas.microsoft.com/office/drawing/2014/main" id="{A624DA4D-7C82-8E2E-D25D-2BF0245613F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028156" y="4494212"/>
            <a:ext cx="914400" cy="914400"/>
          </a:xfrm>
          <a:prstGeom prst="rect">
            <a:avLst/>
          </a:prstGeom>
        </p:spPr>
      </p:pic>
      <p:pic>
        <p:nvPicPr>
          <p:cNvPr id="7" name="Graphic 6" descr="Cycle with people outline">
            <a:extLst>
              <a:ext uri="{FF2B5EF4-FFF2-40B4-BE49-F238E27FC236}">
                <a16:creationId xmlns:a16="http://schemas.microsoft.com/office/drawing/2014/main" id="{D62A5CBD-7C7C-3947-B836-0C8CE41CFD6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797337" y="4494212"/>
            <a:ext cx="1083628" cy="1083628"/>
          </a:xfrm>
          <a:prstGeom prst="rect">
            <a:avLst/>
          </a:prstGeom>
        </p:spPr>
      </p:pic>
      <p:pic>
        <p:nvPicPr>
          <p:cNvPr id="4" name="Graphic 3">
            <a:extLst>
              <a:ext uri="{FF2B5EF4-FFF2-40B4-BE49-F238E27FC236}">
                <a16:creationId xmlns:a16="http://schemas.microsoft.com/office/drawing/2014/main" id="{D204618D-8A89-8F39-7911-CBDB7362EAF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201895" y="402920"/>
            <a:ext cx="1025172" cy="713163"/>
          </a:xfrm>
          <a:prstGeom prst="rect">
            <a:avLst/>
          </a:prstGeom>
        </p:spPr>
      </p:pic>
      <p:sp>
        <p:nvSpPr>
          <p:cNvPr id="6" name="Rectangle 5">
            <a:extLst>
              <a:ext uri="{FF2B5EF4-FFF2-40B4-BE49-F238E27FC236}">
                <a16:creationId xmlns:a16="http://schemas.microsoft.com/office/drawing/2014/main" id="{D08FC39E-80AE-E08B-B3A7-CC67F263954B}"/>
              </a:ext>
            </a:extLst>
          </p:cNvPr>
          <p:cNvSpPr/>
          <p:nvPr/>
        </p:nvSpPr>
        <p:spPr>
          <a:xfrm>
            <a:off x="1841326" y="6250488"/>
            <a:ext cx="1578279" cy="35072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n>
                <a:solidFill>
                  <a:schemeClr val="bg1"/>
                </a:solidFill>
              </a:ln>
              <a:solidFill>
                <a:schemeClr val="bg1"/>
              </a:solidFill>
            </a:endParaRPr>
          </a:p>
        </p:txBody>
      </p:sp>
    </p:spTree>
    <p:extLst>
      <p:ext uri="{BB962C8B-B14F-4D97-AF65-F5344CB8AC3E}">
        <p14:creationId xmlns:p14="http://schemas.microsoft.com/office/powerpoint/2010/main" val="454790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7EBC78-2860-4CC7-2035-2E4B1F30CC82}"/>
              </a:ext>
            </a:extLst>
          </p:cNvPr>
          <p:cNvSpPr>
            <a:spLocks noGrp="1"/>
          </p:cNvSpPr>
          <p:nvPr>
            <p:ph type="title" idx="4294967295"/>
          </p:nvPr>
        </p:nvSpPr>
        <p:spPr>
          <a:xfrm>
            <a:off x="1235075" y="1808163"/>
            <a:ext cx="9721850" cy="391340"/>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GB" sz="2000" b="0" i="0" u="none" strike="noStrike" kern="1200" cap="none" spc="0" normalizeH="0" baseline="0" noProof="0" dirty="0">
                <a:ln>
                  <a:noFill/>
                </a:ln>
                <a:solidFill>
                  <a:schemeClr val="tx1"/>
                </a:solidFill>
                <a:effectLst/>
                <a:uLnTx/>
                <a:uFillTx/>
                <a:latin typeface="+mj-lt"/>
                <a:ea typeface="+mn-ea"/>
                <a:cs typeface="+mn-cs"/>
              </a:rPr>
              <a:t>Situation</a:t>
            </a:r>
          </a:p>
        </p:txBody>
      </p:sp>
      <p:sp>
        <p:nvSpPr>
          <p:cNvPr id="3" name="Text Placeholder 2">
            <a:extLst>
              <a:ext uri="{FF2B5EF4-FFF2-40B4-BE49-F238E27FC236}">
                <a16:creationId xmlns:a16="http://schemas.microsoft.com/office/drawing/2014/main" id="{1C4454D4-E058-502F-065C-7C516102B2CB}"/>
              </a:ext>
            </a:extLst>
          </p:cNvPr>
          <p:cNvSpPr>
            <a:spLocks noGrp="1"/>
          </p:cNvSpPr>
          <p:nvPr>
            <p:ph type="body" sz="quarter" idx="11"/>
          </p:nvPr>
        </p:nvSpPr>
        <p:spPr>
          <a:xfrm>
            <a:off x="1235076" y="2363788"/>
            <a:ext cx="3592564" cy="3416526"/>
          </a:xfrm>
        </p:spPr>
        <p:txBody>
          <a:bodyPr/>
          <a:lstStyle/>
          <a:p>
            <a:r>
              <a:rPr lang="en-US" noProof="0" dirty="0"/>
              <a:t>A staff member has accidentally paid an invoice to a fake supplier after receiving a phishing email. </a:t>
            </a:r>
          </a:p>
          <a:p>
            <a:r>
              <a:rPr lang="en-US" noProof="0" dirty="0"/>
              <a:t>You, as a non-technical manager (or lead), find out </a:t>
            </a:r>
            <a:r>
              <a:rPr lang="en-US" i="1" noProof="0" dirty="0"/>
              <a:t>after</a:t>
            </a:r>
            <a:r>
              <a:rPr lang="en-US" noProof="0" dirty="0"/>
              <a:t> the payment has been processed. </a:t>
            </a:r>
          </a:p>
          <a:p>
            <a:r>
              <a:rPr lang="en-US" noProof="0" dirty="0"/>
              <a:t>Now you must decide how to respond!</a:t>
            </a:r>
          </a:p>
        </p:txBody>
      </p:sp>
      <p:pic>
        <p:nvPicPr>
          <p:cNvPr id="5" name="Picture 4">
            <a:extLst>
              <a:ext uri="{FF2B5EF4-FFF2-40B4-BE49-F238E27FC236}">
                <a16:creationId xmlns:a16="http://schemas.microsoft.com/office/drawing/2014/main" id="{0D40D520-A8DE-FE6C-557F-CC034D80266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23376" y="1861281"/>
            <a:ext cx="6567468" cy="3135437"/>
          </a:xfrm>
          <a:prstGeom prst="rect">
            <a:avLst/>
          </a:prstGeom>
          <a:noFill/>
          <a:ln>
            <a:solidFill>
              <a:srgbClr val="7030A0"/>
            </a:solidFill>
          </a:ln>
          <a:effectLst>
            <a:reflection blurRad="6350" stA="52000" endA="300" endPos="35000" dir="5400000" sy="-100000" algn="bl" rotWithShape="0"/>
          </a:effectLst>
        </p:spPr>
      </p:pic>
      <p:pic>
        <p:nvPicPr>
          <p:cNvPr id="6" name="Graphic 5">
            <a:extLst>
              <a:ext uri="{FF2B5EF4-FFF2-40B4-BE49-F238E27FC236}">
                <a16:creationId xmlns:a16="http://schemas.microsoft.com/office/drawing/2014/main" id="{9140175C-34D3-52BF-BFF3-03BBAAB49F4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201895" y="402920"/>
            <a:ext cx="1025172" cy="713163"/>
          </a:xfrm>
          <a:prstGeom prst="rect">
            <a:avLst/>
          </a:prstGeom>
        </p:spPr>
      </p:pic>
      <p:sp>
        <p:nvSpPr>
          <p:cNvPr id="7" name="Rectangle 6">
            <a:extLst>
              <a:ext uri="{FF2B5EF4-FFF2-40B4-BE49-F238E27FC236}">
                <a16:creationId xmlns:a16="http://schemas.microsoft.com/office/drawing/2014/main" id="{E9D17F30-DEA0-ADE4-5894-DA3E7F0D9A8E}"/>
              </a:ext>
            </a:extLst>
          </p:cNvPr>
          <p:cNvSpPr/>
          <p:nvPr/>
        </p:nvSpPr>
        <p:spPr>
          <a:xfrm>
            <a:off x="1841326" y="6250488"/>
            <a:ext cx="1578279" cy="35072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n>
                <a:solidFill>
                  <a:schemeClr val="bg1"/>
                </a:solidFill>
              </a:ln>
              <a:solidFill>
                <a:schemeClr val="bg1"/>
              </a:solidFill>
            </a:endParaRPr>
          </a:p>
        </p:txBody>
      </p:sp>
    </p:spTree>
    <p:extLst>
      <p:ext uri="{BB962C8B-B14F-4D97-AF65-F5344CB8AC3E}">
        <p14:creationId xmlns:p14="http://schemas.microsoft.com/office/powerpoint/2010/main" val="2164507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9EDC382-34DC-A01A-8615-B60AD1DE267F}"/>
              </a:ext>
            </a:extLst>
          </p:cNvPr>
          <p:cNvSpPr txBox="1">
            <a:spLocks noGrp="1"/>
          </p:cNvSpPr>
          <p:nvPr>
            <p:ph type="title" idx="4294967295"/>
          </p:nvPr>
        </p:nvSpPr>
        <p:spPr>
          <a:xfrm>
            <a:off x="2637172" y="174221"/>
            <a:ext cx="8041714" cy="103409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lvl1pPr algn="l" defTabSz="914400" rtl="0" eaLnBrk="1" latinLnBrk="0" hangingPunct="1">
              <a:lnSpc>
                <a:spcPct val="100000"/>
              </a:lnSpc>
              <a:spcBef>
                <a:spcPct val="0"/>
              </a:spcBef>
              <a:buNone/>
              <a:defRPr sz="32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a:ln>
                  <a:noFill/>
                </a:ln>
                <a:solidFill>
                  <a:schemeClr val="bg1"/>
                </a:solidFill>
                <a:effectLst/>
                <a:uLnTx/>
                <a:uFillTx/>
                <a:latin typeface="+mj-lt"/>
                <a:ea typeface="+mj-ea"/>
                <a:cs typeface="+mj-cs"/>
              </a:rPr>
              <a:t>Round 1 – Immediate Actions</a:t>
            </a:r>
            <a:br>
              <a:rPr kumimoji="0" lang="en-US" sz="3200" b="0" i="0" u="none" strike="noStrike" kern="1200" cap="none" spc="0" normalizeH="0" baseline="0" noProof="0" dirty="0">
                <a:ln>
                  <a:noFill/>
                </a:ln>
                <a:solidFill>
                  <a:schemeClr val="bg1"/>
                </a:solidFill>
                <a:effectLst/>
                <a:uLnTx/>
                <a:uFillTx/>
                <a:latin typeface="+mj-lt"/>
                <a:ea typeface="+mj-ea"/>
                <a:cs typeface="+mj-cs"/>
              </a:rPr>
            </a:br>
            <a:r>
              <a:rPr kumimoji="0" lang="en-US" sz="3200" b="1" i="0" u="none" strike="noStrike" kern="1200" cap="none" spc="0" normalizeH="0" baseline="0" noProof="0" dirty="0">
                <a:ln>
                  <a:noFill/>
                </a:ln>
                <a:solidFill>
                  <a:schemeClr val="bg1"/>
                </a:solidFill>
                <a:effectLst/>
                <a:uLnTx/>
                <a:uFillTx/>
                <a:latin typeface="+mj-lt"/>
                <a:ea typeface="+mj-ea"/>
                <a:cs typeface="+mj-cs"/>
              </a:rPr>
              <a:t>What do you do first?</a:t>
            </a:r>
            <a:endParaRPr kumimoji="0" lang="en-GB" sz="3200" b="1" i="0" u="none" strike="noStrike" kern="1200" cap="none" spc="0" normalizeH="0" baseline="0" noProof="0" dirty="0">
              <a:ln>
                <a:noFill/>
              </a:ln>
              <a:solidFill>
                <a:schemeClr val="bg1"/>
              </a:solidFill>
              <a:effectLst/>
              <a:uLnTx/>
              <a:uFillTx/>
              <a:latin typeface="+mj-lt"/>
              <a:ea typeface="+mj-ea"/>
              <a:cs typeface="+mj-cs"/>
            </a:endParaRPr>
          </a:p>
        </p:txBody>
      </p:sp>
      <p:graphicFrame>
        <p:nvGraphicFramePr>
          <p:cNvPr id="5" name="Table 4">
            <a:extLst>
              <a:ext uri="{FF2B5EF4-FFF2-40B4-BE49-F238E27FC236}">
                <a16:creationId xmlns:a16="http://schemas.microsoft.com/office/drawing/2014/main" id="{F231B3E3-76BC-6929-7902-60FFCC7217B1}"/>
              </a:ext>
            </a:extLst>
          </p:cNvPr>
          <p:cNvGraphicFramePr>
            <a:graphicFrameLocks noGrp="1"/>
          </p:cNvGraphicFramePr>
          <p:nvPr>
            <p:extLst>
              <p:ext uri="{D42A27DB-BD31-4B8C-83A1-F6EECF244321}">
                <p14:modId xmlns:p14="http://schemas.microsoft.com/office/powerpoint/2010/main" val="1635920035"/>
              </p:ext>
            </p:extLst>
          </p:nvPr>
        </p:nvGraphicFramePr>
        <p:xfrm>
          <a:off x="2758617" y="2300691"/>
          <a:ext cx="8851910" cy="2844450"/>
        </p:xfrm>
        <a:graphic>
          <a:graphicData uri="http://schemas.openxmlformats.org/drawingml/2006/table">
            <a:tbl>
              <a:tblPr firstRow="1" bandRow="1">
                <a:tableStyleId>{5FD0F851-EC5A-4D38-B0AD-8093EC10F338}</a:tableStyleId>
              </a:tblPr>
              <a:tblGrid>
                <a:gridCol w="1142981">
                  <a:extLst>
                    <a:ext uri="{9D8B030D-6E8A-4147-A177-3AD203B41FA5}">
                      <a16:colId xmlns:a16="http://schemas.microsoft.com/office/drawing/2014/main" val="4212862844"/>
                    </a:ext>
                  </a:extLst>
                </a:gridCol>
                <a:gridCol w="7708929">
                  <a:extLst>
                    <a:ext uri="{9D8B030D-6E8A-4147-A177-3AD203B41FA5}">
                      <a16:colId xmlns:a16="http://schemas.microsoft.com/office/drawing/2014/main" val="3490408696"/>
                    </a:ext>
                  </a:extLst>
                </a:gridCol>
              </a:tblGrid>
              <a:tr h="0">
                <a:tc>
                  <a:txBody>
                    <a:bodyPr/>
                    <a:lstStyle/>
                    <a:p>
                      <a:pPr>
                        <a:spcBef>
                          <a:spcPts val="600"/>
                        </a:spcBef>
                        <a:spcAft>
                          <a:spcPts val="600"/>
                        </a:spcAft>
                      </a:pPr>
                      <a:r>
                        <a:rPr lang="en-GB" dirty="0">
                          <a:solidFill>
                            <a:schemeClr val="bg1"/>
                          </a:solidFill>
                        </a:rPr>
                        <a:t>Option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600"/>
                        </a:spcBef>
                        <a:spcAft>
                          <a:spcPts val="600"/>
                        </a:spcAft>
                      </a:pPr>
                      <a:r>
                        <a:rPr lang="en-GB" dirty="0">
                          <a:solidFill>
                            <a:schemeClr val="bg1"/>
                          </a:solidFill>
                        </a:rPr>
                        <a:t>Action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2756438"/>
                  </a:ext>
                </a:extLst>
              </a:tr>
              <a:tr h="633190">
                <a:tc>
                  <a:txBody>
                    <a:bodyPr/>
                    <a:lstStyle/>
                    <a:p>
                      <a:pPr algn="ctr">
                        <a:spcBef>
                          <a:spcPts val="600"/>
                        </a:spcBef>
                        <a:spcAft>
                          <a:spcPts val="600"/>
                        </a:spcAft>
                      </a:pPr>
                      <a:r>
                        <a:rPr lang="en-GB" b="1" dirty="0">
                          <a:solidFill>
                            <a:schemeClr val="bg1"/>
                          </a:solidFill>
                        </a:rPr>
                        <a:t>A</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spcBef>
                          <a:spcPts val="600"/>
                        </a:spcBef>
                        <a:spcAft>
                          <a:spcPts val="600"/>
                        </a:spcAft>
                      </a:pPr>
                      <a:r>
                        <a:rPr lang="en-GB" sz="1600" u="none" dirty="0">
                          <a:solidFill>
                            <a:schemeClr val="bg1"/>
                          </a:solidFill>
                        </a:rPr>
                        <a:t>Immediately contact your IT supplier and your bank to investigate and secure systems and attempt to recall the payment.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316850592"/>
                  </a:ext>
                </a:extLst>
              </a:tr>
              <a:tr h="633190">
                <a:tc>
                  <a:txBody>
                    <a:bodyPr/>
                    <a:lstStyle/>
                    <a:p>
                      <a:pPr algn="ctr">
                        <a:spcBef>
                          <a:spcPts val="600"/>
                        </a:spcBef>
                        <a:spcAft>
                          <a:spcPts val="600"/>
                        </a:spcAft>
                      </a:pPr>
                      <a:r>
                        <a:rPr lang="en-GB" b="1" dirty="0">
                          <a:solidFill>
                            <a:schemeClr val="bg1"/>
                          </a:solidFill>
                        </a:rPr>
                        <a:t>B</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lang="en-GB" sz="1600" u="none" dirty="0">
                          <a:solidFill>
                            <a:schemeClr val="bg1"/>
                          </a:solidFill>
                        </a:rPr>
                        <a:t>Ignore it but give the staff member an official warning for failing to follow policy.</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10050258"/>
                  </a:ext>
                </a:extLst>
              </a:tr>
              <a:tr h="633190">
                <a:tc>
                  <a:txBody>
                    <a:bodyPr/>
                    <a:lstStyle/>
                    <a:p>
                      <a:pPr algn="ctr">
                        <a:spcBef>
                          <a:spcPts val="600"/>
                        </a:spcBef>
                        <a:spcAft>
                          <a:spcPts val="600"/>
                        </a:spcAft>
                      </a:pPr>
                      <a:r>
                        <a:rPr lang="en-GB" b="1" dirty="0">
                          <a:solidFill>
                            <a:schemeClr val="bg1"/>
                          </a:solidFill>
                        </a:rPr>
                        <a:t>C</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spcBef>
                          <a:spcPts val="600"/>
                        </a:spcBef>
                        <a:spcAft>
                          <a:spcPts val="600"/>
                        </a:spcAft>
                      </a:pPr>
                      <a:r>
                        <a:rPr lang="en-GB" sz="1600" u="none" dirty="0">
                          <a:solidFill>
                            <a:schemeClr val="bg1"/>
                          </a:solidFill>
                        </a:rPr>
                        <a:t>Investigate quietly on your own, take your time to review the staff member’s email and invoices carefully to confirm it’s really a scam before making any decisions.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374969135"/>
                  </a:ext>
                </a:extLst>
              </a:tr>
              <a:tr h="354838">
                <a:tc>
                  <a:txBody>
                    <a:bodyPr/>
                    <a:lstStyle/>
                    <a:p>
                      <a:pPr algn="ctr">
                        <a:spcBef>
                          <a:spcPts val="600"/>
                        </a:spcBef>
                        <a:spcAft>
                          <a:spcPts val="600"/>
                        </a:spcAft>
                      </a:pPr>
                      <a:r>
                        <a:rPr lang="en-GB" b="1" dirty="0">
                          <a:solidFill>
                            <a:schemeClr val="bg1"/>
                          </a:solidFill>
                        </a:rPr>
                        <a:t>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spcBef>
                          <a:spcPts val="600"/>
                        </a:spcBef>
                        <a:spcAft>
                          <a:spcPts val="600"/>
                        </a:spcAft>
                      </a:pPr>
                      <a:r>
                        <a:rPr lang="en-GB" sz="1600" u="none" dirty="0">
                          <a:solidFill>
                            <a:schemeClr val="bg1"/>
                          </a:solidFill>
                        </a:rPr>
                        <a:t>Contact the bank to try to recall the payment but hold off on engaging IT or alerting the rest of the team until you know for certain what has happened.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11923985"/>
                  </a:ext>
                </a:extLst>
              </a:tr>
            </a:tbl>
          </a:graphicData>
        </a:graphic>
      </p:graphicFrame>
      <p:sp>
        <p:nvSpPr>
          <p:cNvPr id="7" name="TextBox 6">
            <a:extLst>
              <a:ext uri="{FF2B5EF4-FFF2-40B4-BE49-F238E27FC236}">
                <a16:creationId xmlns:a16="http://schemas.microsoft.com/office/drawing/2014/main" id="{513DD3BC-89A5-E18F-4FA5-26CFD27B45C5}"/>
              </a:ext>
            </a:extLst>
          </p:cNvPr>
          <p:cNvSpPr txBox="1"/>
          <p:nvPr/>
        </p:nvSpPr>
        <p:spPr>
          <a:xfrm>
            <a:off x="2508663" y="1427225"/>
            <a:ext cx="9351818" cy="523220"/>
          </a:xfrm>
          <a:prstGeom prst="rect">
            <a:avLst/>
          </a:prstGeom>
          <a:noFill/>
        </p:spPr>
        <p:txBody>
          <a:bodyPr wrap="square">
            <a:spAutoFit/>
          </a:bodyPr>
          <a:lstStyle/>
          <a:p>
            <a:pPr algn="ctr"/>
            <a:r>
              <a:rPr lang="en-GB" sz="1400" dirty="0">
                <a:solidFill>
                  <a:schemeClr val="bg1"/>
                </a:solidFill>
                <a:latin typeface="+mj-lt"/>
                <a:cs typeface="Biome" panose="020B0503030204020804" pitchFamily="34" charset="0"/>
              </a:rPr>
              <a:t>You’ve just discovered that a staff member paid a fake supplier. The invoice might be for a significant amount, and the staff member is worried they’ll get into trouble. You have </a:t>
            </a:r>
            <a:r>
              <a:rPr lang="en-GB" sz="1400" b="1" dirty="0">
                <a:solidFill>
                  <a:schemeClr val="bg1"/>
                </a:solidFill>
                <a:latin typeface="+mj-lt"/>
                <a:cs typeface="Biome" panose="020B0503030204020804" pitchFamily="34" charset="0"/>
              </a:rPr>
              <a:t>four</a:t>
            </a:r>
            <a:r>
              <a:rPr lang="en-GB" sz="1400" dirty="0">
                <a:solidFill>
                  <a:schemeClr val="bg1"/>
                </a:solidFill>
                <a:latin typeface="+mj-lt"/>
                <a:cs typeface="Biome" panose="020B0503030204020804" pitchFamily="34" charset="0"/>
              </a:rPr>
              <a:t> possible responses</a:t>
            </a:r>
          </a:p>
        </p:txBody>
      </p:sp>
      <p:sp>
        <p:nvSpPr>
          <p:cNvPr id="2" name="Rectangle 1">
            <a:extLst>
              <a:ext uri="{FF2B5EF4-FFF2-40B4-BE49-F238E27FC236}">
                <a16:creationId xmlns:a16="http://schemas.microsoft.com/office/drawing/2014/main" id="{90DC107C-6F6E-37C4-1ADB-EA6CE3C2B5B1}"/>
              </a:ext>
            </a:extLst>
          </p:cNvPr>
          <p:cNvSpPr/>
          <p:nvPr/>
        </p:nvSpPr>
        <p:spPr>
          <a:xfrm>
            <a:off x="4183693" y="6162805"/>
            <a:ext cx="1252603" cy="418295"/>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63712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7F3D24F0-AC74-7528-6351-A76B0B281152}"/>
              </a:ext>
            </a:extLst>
          </p:cNvPr>
          <p:cNvSpPr>
            <a:spLocks noGrp="1"/>
          </p:cNvSpPr>
          <p:nvPr>
            <p:ph type="title" idx="4294967295"/>
          </p:nvPr>
        </p:nvSpPr>
        <p:spPr>
          <a:xfrm>
            <a:off x="588899" y="1382333"/>
            <a:ext cx="3300349" cy="41078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schemeClr val="tx1"/>
                </a:solidFill>
                <a:effectLst/>
                <a:uLnTx/>
                <a:uFillTx/>
                <a:latin typeface="+mj-lt"/>
                <a:ea typeface="+mn-ea"/>
                <a:cs typeface="+mn-cs"/>
              </a:rPr>
              <a:t>Round 1 - Option A |</a:t>
            </a:r>
            <a:endParaRPr kumimoji="0" lang="en-GB" sz="2600" b="0" i="0" u="none" strike="noStrike" kern="1200" cap="none" spc="0" normalizeH="0" baseline="0" noProof="0" dirty="0">
              <a:ln>
                <a:noFill/>
              </a:ln>
              <a:solidFill>
                <a:schemeClr val="tx1"/>
              </a:solidFill>
              <a:effectLst/>
              <a:uLnTx/>
              <a:uFillTx/>
              <a:latin typeface="+mj-lt"/>
              <a:ea typeface="+mn-ea"/>
              <a:cs typeface="+mn-cs"/>
            </a:endParaRPr>
          </a:p>
        </p:txBody>
      </p:sp>
      <p:sp>
        <p:nvSpPr>
          <p:cNvPr id="4" name="Text Placeholder 13">
            <a:extLst>
              <a:ext uri="{FF2B5EF4-FFF2-40B4-BE49-F238E27FC236}">
                <a16:creationId xmlns:a16="http://schemas.microsoft.com/office/drawing/2014/main" id="{20897D05-4CAE-0455-B31D-8155F9AA3649}"/>
              </a:ext>
            </a:extLst>
          </p:cNvPr>
          <p:cNvSpPr txBox="1">
            <a:spLocks/>
          </p:cNvSpPr>
          <p:nvPr/>
        </p:nvSpPr>
        <p:spPr>
          <a:xfrm>
            <a:off x="560834" y="5000654"/>
            <a:ext cx="11139805" cy="844089"/>
          </a:xfrm>
          <a:prstGeom prst="roundRect">
            <a:avLst/>
          </a:prstGeom>
          <a:noFill/>
        </p:spPr>
        <p:txBody>
          <a:bodyPr lIns="0" tIns="0" rIns="0" bIns="0" numCol="1" spcCol="720000"/>
          <a:lstStyle>
            <a:lvl1pPr marL="285750" indent="-285750" algn="l" defTabSz="914400" rtl="0" eaLnBrk="1" latinLnBrk="0" hangingPunct="1">
              <a:lnSpc>
                <a:spcPts val="2160"/>
              </a:lnSpc>
              <a:spcBef>
                <a:spcPts val="1000"/>
              </a:spcBef>
              <a:buFont typeface="Wingdings" panose="05000000000000000000" pitchFamily="2" charset="2"/>
              <a:buChar char="§"/>
              <a:defRPr sz="1600" kern="1200">
                <a:solidFill>
                  <a:schemeClr val="tx1"/>
                </a:solidFill>
                <a:latin typeface="+mn-lt"/>
                <a:ea typeface="+mn-ea"/>
                <a:cs typeface="+mn-cs"/>
              </a:defRPr>
            </a:lvl1pPr>
            <a:lvl2pPr marL="4572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2pPr>
            <a:lvl3pPr marL="9144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3pPr>
            <a:lvl4pPr marL="13716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4pPr>
            <a:lvl5pPr marL="18288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t>Because you acted swiftly, the fake supplier’s account is flagged and no-one else will fall victim. The bank manages to recall half the funds, though the rest are sent abroad. Your IT supplier discovers that the PDF allowed an account takeover, but it’s now contained. Morale stays steady since staff trust the organisation is prepared to handle mistakes without undue blame.</a:t>
            </a:r>
          </a:p>
        </p:txBody>
      </p:sp>
      <p:graphicFrame>
        <p:nvGraphicFramePr>
          <p:cNvPr id="5" name="Table 4">
            <a:extLst>
              <a:ext uri="{FF2B5EF4-FFF2-40B4-BE49-F238E27FC236}">
                <a16:creationId xmlns:a16="http://schemas.microsoft.com/office/drawing/2014/main" id="{CBE64C2D-F5B8-0E53-317D-472FE0A49C57}"/>
              </a:ext>
            </a:extLst>
          </p:cNvPr>
          <p:cNvGraphicFramePr>
            <a:graphicFrameLocks noGrp="1"/>
          </p:cNvGraphicFramePr>
          <p:nvPr>
            <p:extLst>
              <p:ext uri="{D42A27DB-BD31-4B8C-83A1-F6EECF244321}">
                <p14:modId xmlns:p14="http://schemas.microsoft.com/office/powerpoint/2010/main" val="1164720311"/>
              </p:ext>
            </p:extLst>
          </p:nvPr>
        </p:nvGraphicFramePr>
        <p:xfrm>
          <a:off x="609602" y="2683348"/>
          <a:ext cx="10948413" cy="2255520"/>
        </p:xfrm>
        <a:graphic>
          <a:graphicData uri="http://schemas.openxmlformats.org/drawingml/2006/table">
            <a:tbl>
              <a:tblPr firstRow="1" bandRow="1">
                <a:tableStyleId>{5C22544A-7EE6-4342-B048-85BDC9FD1C3A}</a:tableStyleId>
              </a:tblPr>
              <a:tblGrid>
                <a:gridCol w="3649471">
                  <a:extLst>
                    <a:ext uri="{9D8B030D-6E8A-4147-A177-3AD203B41FA5}">
                      <a16:colId xmlns:a16="http://schemas.microsoft.com/office/drawing/2014/main" val="1717605262"/>
                    </a:ext>
                  </a:extLst>
                </a:gridCol>
                <a:gridCol w="3649471">
                  <a:extLst>
                    <a:ext uri="{9D8B030D-6E8A-4147-A177-3AD203B41FA5}">
                      <a16:colId xmlns:a16="http://schemas.microsoft.com/office/drawing/2014/main" val="121140119"/>
                    </a:ext>
                  </a:extLst>
                </a:gridCol>
                <a:gridCol w="3649471">
                  <a:extLst>
                    <a:ext uri="{9D8B030D-6E8A-4147-A177-3AD203B41FA5}">
                      <a16:colId xmlns:a16="http://schemas.microsoft.com/office/drawing/2014/main" val="1167206469"/>
                    </a:ext>
                  </a:extLst>
                </a:gridCol>
              </a:tblGrid>
              <a:tr h="2024342">
                <a:tc>
                  <a:txBody>
                    <a:bodyPr/>
                    <a:lstStyle/>
                    <a:p>
                      <a:pPr marL="285750" indent="-285750">
                        <a:spcBef>
                          <a:spcPts val="600"/>
                        </a:spcBef>
                        <a:spcAft>
                          <a:spcPts val="600"/>
                        </a:spcAft>
                        <a:buFont typeface="Arial" panose="020B0604020202020204" pitchFamily="34" charset="0"/>
                        <a:buChar char="•"/>
                      </a:pPr>
                      <a:r>
                        <a:rPr lang="en-US" sz="1400" b="0" dirty="0"/>
                        <a:t>Higher chance of recovering funds or minimising the loss</a:t>
                      </a:r>
                    </a:p>
                    <a:p>
                      <a:pPr marL="285750" indent="-285750">
                        <a:spcBef>
                          <a:spcPts val="600"/>
                        </a:spcBef>
                        <a:spcAft>
                          <a:spcPts val="600"/>
                        </a:spcAft>
                        <a:buFont typeface="Arial" panose="020B0604020202020204" pitchFamily="34" charset="0"/>
                        <a:buChar char="•"/>
                      </a:pPr>
                      <a:r>
                        <a:rPr lang="en-US" sz="1400" b="0" dirty="0"/>
                        <a:t>Proactive security: You address potential ongoing threats quickly</a:t>
                      </a:r>
                    </a:p>
                    <a:p>
                      <a:pPr marL="285750" indent="-285750">
                        <a:spcBef>
                          <a:spcPts val="600"/>
                        </a:spcBef>
                        <a:spcAft>
                          <a:spcPts val="600"/>
                        </a:spcAft>
                        <a:buFont typeface="Arial" panose="020B0604020202020204" pitchFamily="34" charset="0"/>
                        <a:buChar char="•"/>
                      </a:pPr>
                      <a:r>
                        <a:rPr lang="en-US" sz="1400" b="0" dirty="0"/>
                        <a:t>Transparent communication can reassure staff and prevent panic or blame culture</a:t>
                      </a:r>
                    </a:p>
                    <a:p>
                      <a:pPr>
                        <a:spcBef>
                          <a:spcPts val="600"/>
                        </a:spcBef>
                        <a:spcAft>
                          <a:spcPts val="600"/>
                        </a:spcAft>
                      </a:pPr>
                      <a:endParaRPr lang="en-GB" sz="1400" b="0" dirty="0"/>
                    </a:p>
                  </a:txBody>
                  <a:tcPr/>
                </a:tc>
                <a:tc>
                  <a:txBody>
                    <a:bodyPr/>
                    <a:lstStyle/>
                    <a:p>
                      <a:pPr algn="ctr">
                        <a:spcBef>
                          <a:spcPts val="600"/>
                        </a:spcBef>
                        <a:spcAft>
                          <a:spcPts val="600"/>
                        </a:spcAft>
                      </a:pPr>
                      <a:r>
                        <a:rPr lang="en-US" sz="1400" b="1" dirty="0"/>
                        <a:t>Summary</a:t>
                      </a:r>
                    </a:p>
                    <a:p>
                      <a:pPr algn="ctr">
                        <a:spcBef>
                          <a:spcPts val="600"/>
                        </a:spcBef>
                        <a:spcAft>
                          <a:spcPts val="600"/>
                        </a:spcAft>
                      </a:pPr>
                      <a:r>
                        <a:rPr lang="en-US" sz="1400" b="0" dirty="0"/>
                        <a:t>You move quickly on both the financial and security fronts. The bank may freeze or reverse the payment, and your IT supplier can check for any deeper breaches. Staff see you taking decisive action, which boosts confidence. The anxious employee feels supported rather than punished, reducing fear across the team</a:t>
                      </a:r>
                      <a:endParaRPr lang="en-GB" sz="1400" b="0" dirty="0"/>
                    </a:p>
                  </a:txBody>
                  <a:tcPr/>
                </a:tc>
                <a:tc>
                  <a:txBody>
                    <a:bodyPr/>
                    <a:lstStyle/>
                    <a:p>
                      <a:pPr marL="285750" indent="-285750">
                        <a:spcBef>
                          <a:spcPts val="600"/>
                        </a:spcBef>
                        <a:spcAft>
                          <a:spcPts val="600"/>
                        </a:spcAft>
                        <a:buFont typeface="Arial" panose="020B0604020202020204" pitchFamily="34" charset="0"/>
                        <a:buChar char="•"/>
                      </a:pPr>
                      <a:r>
                        <a:rPr lang="en-US" sz="1400" b="0" dirty="0"/>
                        <a:t>Immediate coordination might temporarily disrupt other work</a:t>
                      </a:r>
                    </a:p>
                    <a:p>
                      <a:pPr marL="285750" indent="-285750">
                        <a:spcBef>
                          <a:spcPts val="600"/>
                        </a:spcBef>
                        <a:spcAft>
                          <a:spcPts val="600"/>
                        </a:spcAft>
                        <a:buFont typeface="Arial" panose="020B0604020202020204" pitchFamily="34" charset="0"/>
                        <a:buChar char="•"/>
                      </a:pPr>
                      <a:r>
                        <a:rPr lang="en-US" sz="1400" b="0" dirty="0"/>
                        <a:t>Could create short-term alarm if staff misunderstand the urgency</a:t>
                      </a:r>
                    </a:p>
                    <a:p>
                      <a:pPr>
                        <a:spcBef>
                          <a:spcPts val="600"/>
                        </a:spcBef>
                        <a:spcAft>
                          <a:spcPts val="600"/>
                        </a:spcAft>
                      </a:pPr>
                      <a:endParaRPr lang="en-GB" sz="1400" b="0" dirty="0"/>
                    </a:p>
                  </a:txBody>
                  <a:tcPr/>
                </a:tc>
                <a:extLst>
                  <a:ext uri="{0D108BD9-81ED-4DB2-BD59-A6C34878D82A}">
                    <a16:rowId xmlns:a16="http://schemas.microsoft.com/office/drawing/2014/main" val="711585057"/>
                  </a:ext>
                </a:extLst>
              </a:tr>
            </a:tbl>
          </a:graphicData>
        </a:graphic>
      </p:graphicFrame>
      <p:pic>
        <p:nvPicPr>
          <p:cNvPr id="7" name="Graphic 6" descr="Smiling face outline with solid fill">
            <a:extLst>
              <a:ext uri="{FF2B5EF4-FFF2-40B4-BE49-F238E27FC236}">
                <a16:creationId xmlns:a16="http://schemas.microsoft.com/office/drawing/2014/main" id="{0913C7FA-8489-6F75-7C39-A88A58E2045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16727" y="1914050"/>
            <a:ext cx="590996" cy="590996"/>
          </a:xfrm>
          <a:prstGeom prst="rect">
            <a:avLst/>
          </a:prstGeom>
        </p:spPr>
      </p:pic>
      <p:pic>
        <p:nvPicPr>
          <p:cNvPr id="9" name="Graphic 8" descr="Sad face outline with solid fill">
            <a:extLst>
              <a:ext uri="{FF2B5EF4-FFF2-40B4-BE49-F238E27FC236}">
                <a16:creationId xmlns:a16="http://schemas.microsoft.com/office/drawing/2014/main" id="{72D7E175-C001-6BBA-B588-5B5DFBD9039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382060" y="1914050"/>
            <a:ext cx="590996" cy="590996"/>
          </a:xfrm>
          <a:prstGeom prst="rect">
            <a:avLst/>
          </a:prstGeom>
        </p:spPr>
      </p:pic>
      <p:sp>
        <p:nvSpPr>
          <p:cNvPr id="11" name="TextBox 10">
            <a:extLst>
              <a:ext uri="{FF2B5EF4-FFF2-40B4-BE49-F238E27FC236}">
                <a16:creationId xmlns:a16="http://schemas.microsoft.com/office/drawing/2014/main" id="{549E92A2-2934-0B95-A4DC-2588C363BEFF}"/>
              </a:ext>
            </a:extLst>
          </p:cNvPr>
          <p:cNvSpPr txBox="1"/>
          <p:nvPr/>
        </p:nvSpPr>
        <p:spPr>
          <a:xfrm>
            <a:off x="3560064" y="1458749"/>
            <a:ext cx="8225919" cy="276999"/>
          </a:xfrm>
          <a:prstGeom prst="rect">
            <a:avLst/>
          </a:prstGeom>
          <a:noFill/>
        </p:spPr>
        <p:txBody>
          <a:bodyPr wrap="square">
            <a:spAutoFit/>
          </a:bodyPr>
          <a:lstStyle/>
          <a:p>
            <a:pPr rtl="0"/>
            <a:r>
              <a:rPr lang="en-GB" sz="1200" i="1" dirty="0"/>
              <a:t>“Immediately contact your IT supplier and your bank to investigate and secure systems and attempt to recall the payment.”</a:t>
            </a:r>
          </a:p>
        </p:txBody>
      </p:sp>
      <p:pic>
        <p:nvPicPr>
          <p:cNvPr id="17" name="Graphic 16" descr="Meeting outline">
            <a:extLst>
              <a:ext uri="{FF2B5EF4-FFF2-40B4-BE49-F238E27FC236}">
                <a16:creationId xmlns:a16="http://schemas.microsoft.com/office/drawing/2014/main" id="{720A6EF8-C3C9-729A-7E44-D92801D3C08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715000" y="1787875"/>
            <a:ext cx="762000" cy="762000"/>
          </a:xfrm>
          <a:prstGeom prst="rect">
            <a:avLst/>
          </a:prstGeom>
        </p:spPr>
      </p:pic>
      <p:pic>
        <p:nvPicPr>
          <p:cNvPr id="2" name="Graphic 1">
            <a:extLst>
              <a:ext uri="{FF2B5EF4-FFF2-40B4-BE49-F238E27FC236}">
                <a16:creationId xmlns:a16="http://schemas.microsoft.com/office/drawing/2014/main" id="{8CBE0C35-626D-21C1-DAF6-C548C9518F4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201895" y="402920"/>
            <a:ext cx="1025172" cy="713163"/>
          </a:xfrm>
          <a:prstGeom prst="rect">
            <a:avLst/>
          </a:prstGeom>
        </p:spPr>
      </p:pic>
      <p:sp>
        <p:nvSpPr>
          <p:cNvPr id="6" name="Rectangle 5">
            <a:extLst>
              <a:ext uri="{FF2B5EF4-FFF2-40B4-BE49-F238E27FC236}">
                <a16:creationId xmlns:a16="http://schemas.microsoft.com/office/drawing/2014/main" id="{0C3CD821-7881-9CAD-AD38-5015784B7B25}"/>
              </a:ext>
            </a:extLst>
          </p:cNvPr>
          <p:cNvSpPr/>
          <p:nvPr/>
        </p:nvSpPr>
        <p:spPr>
          <a:xfrm>
            <a:off x="1841326" y="6250488"/>
            <a:ext cx="1578279" cy="35072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n>
                <a:solidFill>
                  <a:schemeClr val="bg1"/>
                </a:solidFill>
              </a:ln>
              <a:solidFill>
                <a:schemeClr val="bg1"/>
              </a:solidFill>
            </a:endParaRPr>
          </a:p>
        </p:txBody>
      </p:sp>
    </p:spTree>
    <p:extLst>
      <p:ext uri="{BB962C8B-B14F-4D97-AF65-F5344CB8AC3E}">
        <p14:creationId xmlns:p14="http://schemas.microsoft.com/office/powerpoint/2010/main" val="593058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7F3D24F0-AC74-7528-6351-A76B0B281152}"/>
              </a:ext>
            </a:extLst>
          </p:cNvPr>
          <p:cNvSpPr>
            <a:spLocks noGrp="1"/>
          </p:cNvSpPr>
          <p:nvPr>
            <p:ph type="title" idx="4294967295"/>
          </p:nvPr>
        </p:nvSpPr>
        <p:spPr>
          <a:xfrm>
            <a:off x="588899" y="1382333"/>
            <a:ext cx="3300349" cy="41078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schemeClr val="tx1"/>
                </a:solidFill>
                <a:effectLst/>
                <a:uLnTx/>
                <a:uFillTx/>
                <a:latin typeface="+mj-lt"/>
                <a:ea typeface="+mn-ea"/>
                <a:cs typeface="+mn-cs"/>
              </a:rPr>
              <a:t>Round 1 - Option B |</a:t>
            </a:r>
            <a:endParaRPr kumimoji="0" lang="en-GB" sz="2600" b="0" i="0" u="none" strike="noStrike" kern="1200" cap="none" spc="0" normalizeH="0" baseline="0" noProof="0" dirty="0">
              <a:ln>
                <a:noFill/>
              </a:ln>
              <a:solidFill>
                <a:schemeClr val="tx1"/>
              </a:solidFill>
              <a:effectLst/>
              <a:uLnTx/>
              <a:uFillTx/>
              <a:latin typeface="+mj-lt"/>
              <a:ea typeface="+mn-ea"/>
              <a:cs typeface="+mn-cs"/>
            </a:endParaRPr>
          </a:p>
        </p:txBody>
      </p:sp>
      <p:sp>
        <p:nvSpPr>
          <p:cNvPr id="4" name="Text Placeholder 13">
            <a:extLst>
              <a:ext uri="{FF2B5EF4-FFF2-40B4-BE49-F238E27FC236}">
                <a16:creationId xmlns:a16="http://schemas.microsoft.com/office/drawing/2014/main" id="{20897D05-4CAE-0455-B31D-8155F9AA3649}"/>
              </a:ext>
            </a:extLst>
          </p:cNvPr>
          <p:cNvSpPr txBox="1">
            <a:spLocks/>
          </p:cNvSpPr>
          <p:nvPr/>
        </p:nvSpPr>
        <p:spPr>
          <a:xfrm>
            <a:off x="560834" y="5000654"/>
            <a:ext cx="11139805" cy="844089"/>
          </a:xfrm>
          <a:prstGeom prst="roundRect">
            <a:avLst/>
          </a:prstGeom>
          <a:noFill/>
        </p:spPr>
        <p:txBody>
          <a:bodyPr lIns="0" tIns="0" rIns="0" bIns="0" numCol="1" spcCol="720000"/>
          <a:lstStyle>
            <a:lvl1pPr marL="285750" indent="-285750" algn="l" defTabSz="914400" rtl="0" eaLnBrk="1" latinLnBrk="0" hangingPunct="1">
              <a:lnSpc>
                <a:spcPts val="2160"/>
              </a:lnSpc>
              <a:spcBef>
                <a:spcPts val="1000"/>
              </a:spcBef>
              <a:buFont typeface="Wingdings" panose="05000000000000000000" pitchFamily="2" charset="2"/>
              <a:buChar char="§"/>
              <a:defRPr sz="1600" kern="1200">
                <a:solidFill>
                  <a:schemeClr val="tx1"/>
                </a:solidFill>
                <a:latin typeface="+mn-lt"/>
                <a:ea typeface="+mn-ea"/>
                <a:cs typeface="+mn-cs"/>
              </a:defRPr>
            </a:lvl1pPr>
            <a:lvl2pPr marL="4572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2pPr>
            <a:lvl3pPr marL="9144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3pPr>
            <a:lvl4pPr marL="13716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4pPr>
            <a:lvl5pPr marL="18288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t>The staff member feels demoralised and eventually leaves, increasing turnover. Others, seeing the blame placed solely on them, become reluctant to report errors and mistakes. Meanwhile, the scammer remains undetected, having taken over the internal email account through a PDF that was never investigated - leading to further exploits and significant losses for the organisation.</a:t>
            </a:r>
          </a:p>
        </p:txBody>
      </p:sp>
      <p:graphicFrame>
        <p:nvGraphicFramePr>
          <p:cNvPr id="5" name="Table 4">
            <a:extLst>
              <a:ext uri="{FF2B5EF4-FFF2-40B4-BE49-F238E27FC236}">
                <a16:creationId xmlns:a16="http://schemas.microsoft.com/office/drawing/2014/main" id="{CBE64C2D-F5B8-0E53-317D-472FE0A49C57}"/>
              </a:ext>
            </a:extLst>
          </p:cNvPr>
          <p:cNvGraphicFramePr>
            <a:graphicFrameLocks noGrp="1"/>
          </p:cNvGraphicFramePr>
          <p:nvPr>
            <p:extLst>
              <p:ext uri="{D42A27DB-BD31-4B8C-83A1-F6EECF244321}">
                <p14:modId xmlns:p14="http://schemas.microsoft.com/office/powerpoint/2010/main" val="3460866939"/>
              </p:ext>
            </p:extLst>
          </p:nvPr>
        </p:nvGraphicFramePr>
        <p:xfrm>
          <a:off x="609602" y="2561428"/>
          <a:ext cx="10948413" cy="2468880"/>
        </p:xfrm>
        <a:graphic>
          <a:graphicData uri="http://schemas.openxmlformats.org/drawingml/2006/table">
            <a:tbl>
              <a:tblPr firstRow="1" bandRow="1">
                <a:tableStyleId>{5C22544A-7EE6-4342-B048-85BDC9FD1C3A}</a:tableStyleId>
              </a:tblPr>
              <a:tblGrid>
                <a:gridCol w="3649471">
                  <a:extLst>
                    <a:ext uri="{9D8B030D-6E8A-4147-A177-3AD203B41FA5}">
                      <a16:colId xmlns:a16="http://schemas.microsoft.com/office/drawing/2014/main" val="1717605262"/>
                    </a:ext>
                  </a:extLst>
                </a:gridCol>
                <a:gridCol w="3649471">
                  <a:extLst>
                    <a:ext uri="{9D8B030D-6E8A-4147-A177-3AD203B41FA5}">
                      <a16:colId xmlns:a16="http://schemas.microsoft.com/office/drawing/2014/main" val="121140119"/>
                    </a:ext>
                  </a:extLst>
                </a:gridCol>
                <a:gridCol w="3649471">
                  <a:extLst>
                    <a:ext uri="{9D8B030D-6E8A-4147-A177-3AD203B41FA5}">
                      <a16:colId xmlns:a16="http://schemas.microsoft.com/office/drawing/2014/main" val="1167206469"/>
                    </a:ext>
                  </a:extLst>
                </a:gridCol>
              </a:tblGrid>
              <a:tr h="2024342">
                <a:tc>
                  <a:txBody>
                    <a:bodyPr/>
                    <a:lstStyle/>
                    <a:p>
                      <a:pPr marL="285750" indent="-285750">
                        <a:spcBef>
                          <a:spcPts val="600"/>
                        </a:spcBef>
                        <a:spcAft>
                          <a:spcPts val="600"/>
                        </a:spcAft>
                        <a:buFont typeface="Arial" panose="020B0604020202020204" pitchFamily="34" charset="0"/>
                        <a:buChar char="•"/>
                      </a:pPr>
                      <a:r>
                        <a:rPr lang="en-US" sz="1400" b="0" dirty="0"/>
                        <a:t>Clear signal that policy violations have consequences</a:t>
                      </a:r>
                    </a:p>
                    <a:p>
                      <a:pPr marL="285750" indent="-285750">
                        <a:spcBef>
                          <a:spcPts val="600"/>
                        </a:spcBef>
                        <a:spcAft>
                          <a:spcPts val="600"/>
                        </a:spcAft>
                        <a:buFont typeface="Arial" panose="020B0604020202020204" pitchFamily="34" charset="0"/>
                        <a:buChar char="•"/>
                      </a:pPr>
                      <a:r>
                        <a:rPr lang="en-US" sz="1400" b="0" dirty="0"/>
                        <a:t>In the short term, the incident seems resolved promptly</a:t>
                      </a:r>
                    </a:p>
                    <a:p>
                      <a:pPr>
                        <a:spcBef>
                          <a:spcPts val="600"/>
                        </a:spcBef>
                        <a:spcAft>
                          <a:spcPts val="600"/>
                        </a:spcAft>
                      </a:pPr>
                      <a:endParaRPr lang="en-GB" sz="1400" b="0" dirty="0"/>
                    </a:p>
                  </a:txBody>
                  <a:tcPr/>
                </a:tc>
                <a:tc>
                  <a:txBody>
                    <a:bodyPr/>
                    <a:lstStyle/>
                    <a:p>
                      <a:pPr algn="ctr">
                        <a:spcBef>
                          <a:spcPts val="600"/>
                        </a:spcBef>
                        <a:spcAft>
                          <a:spcPts val="600"/>
                        </a:spcAft>
                      </a:pPr>
                      <a:r>
                        <a:rPr lang="en-US" sz="1400" b="1" dirty="0"/>
                        <a:t>Summary</a:t>
                      </a:r>
                    </a:p>
                    <a:p>
                      <a:pPr algn="ctr">
                        <a:spcBef>
                          <a:spcPts val="600"/>
                        </a:spcBef>
                        <a:spcAft>
                          <a:spcPts val="600"/>
                        </a:spcAft>
                      </a:pPr>
                      <a:r>
                        <a:rPr lang="en-US" sz="1400" b="0" dirty="0"/>
                        <a:t>You do not address the scam itself, so any financial or IT threats remain. Instead, you focus on disciplining the staff member. This fosters a fearful atmosphere, where people worry more about punishment than alerting management to potential breaches. Over time, staff may hide mistakes to avoid repercussions, damaging team cohesion and trust</a:t>
                      </a:r>
                    </a:p>
                  </a:txBody>
                  <a:tcPr/>
                </a:tc>
                <a:tc>
                  <a:txBody>
                    <a:bodyPr/>
                    <a:lstStyle/>
                    <a:p>
                      <a:pPr marL="285750" indent="-285750">
                        <a:spcBef>
                          <a:spcPts val="600"/>
                        </a:spcBef>
                        <a:spcAft>
                          <a:spcPts val="600"/>
                        </a:spcAft>
                        <a:buFont typeface="Arial" panose="020B0604020202020204" pitchFamily="34" charset="0"/>
                        <a:buChar char="•"/>
                      </a:pPr>
                      <a:r>
                        <a:rPr lang="en-US" sz="1400" b="0" dirty="0"/>
                        <a:t>No real resolution of the underlying threat - funds and systems remain at risk</a:t>
                      </a:r>
                    </a:p>
                    <a:p>
                      <a:pPr marL="285750" indent="-285750">
                        <a:spcBef>
                          <a:spcPts val="600"/>
                        </a:spcBef>
                        <a:spcAft>
                          <a:spcPts val="600"/>
                        </a:spcAft>
                        <a:buFont typeface="Arial" panose="020B0604020202020204" pitchFamily="34" charset="0"/>
                        <a:buChar char="•"/>
                      </a:pPr>
                      <a:r>
                        <a:rPr lang="en-US" sz="1400" b="0" dirty="0"/>
                        <a:t>Damaged morale: Staff fear reporting issues, leading to worse problems down the line</a:t>
                      </a:r>
                    </a:p>
                    <a:p>
                      <a:pPr marL="285750" indent="-285750">
                        <a:spcBef>
                          <a:spcPts val="600"/>
                        </a:spcBef>
                        <a:spcAft>
                          <a:spcPts val="600"/>
                        </a:spcAft>
                        <a:buFont typeface="Arial" panose="020B0604020202020204" pitchFamily="34" charset="0"/>
                        <a:buChar char="•"/>
                      </a:pPr>
                      <a:r>
                        <a:rPr lang="en-US" sz="1400" b="0" dirty="0"/>
                        <a:t>Possible ongoing fraud if the scammer or malicious access isn’t contained</a:t>
                      </a:r>
                    </a:p>
                    <a:p>
                      <a:pPr>
                        <a:spcBef>
                          <a:spcPts val="600"/>
                        </a:spcBef>
                        <a:spcAft>
                          <a:spcPts val="600"/>
                        </a:spcAft>
                      </a:pPr>
                      <a:endParaRPr lang="en-GB" sz="1400" b="0" dirty="0"/>
                    </a:p>
                  </a:txBody>
                  <a:tcPr/>
                </a:tc>
                <a:extLst>
                  <a:ext uri="{0D108BD9-81ED-4DB2-BD59-A6C34878D82A}">
                    <a16:rowId xmlns:a16="http://schemas.microsoft.com/office/drawing/2014/main" val="711585057"/>
                  </a:ext>
                </a:extLst>
              </a:tr>
            </a:tbl>
          </a:graphicData>
        </a:graphic>
      </p:graphicFrame>
      <p:pic>
        <p:nvPicPr>
          <p:cNvPr id="7" name="Graphic 6" descr="Smiling face outline with solid fill">
            <a:extLst>
              <a:ext uri="{FF2B5EF4-FFF2-40B4-BE49-F238E27FC236}">
                <a16:creationId xmlns:a16="http://schemas.microsoft.com/office/drawing/2014/main" id="{0913C7FA-8489-6F75-7C39-A88A58E2045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16727" y="1914050"/>
            <a:ext cx="590996" cy="590996"/>
          </a:xfrm>
          <a:prstGeom prst="rect">
            <a:avLst/>
          </a:prstGeom>
        </p:spPr>
      </p:pic>
      <p:pic>
        <p:nvPicPr>
          <p:cNvPr id="9" name="Graphic 8" descr="Sad face outline with solid fill">
            <a:extLst>
              <a:ext uri="{FF2B5EF4-FFF2-40B4-BE49-F238E27FC236}">
                <a16:creationId xmlns:a16="http://schemas.microsoft.com/office/drawing/2014/main" id="{72D7E175-C001-6BBA-B588-5B5DFBD9039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382060" y="1914050"/>
            <a:ext cx="590996" cy="590996"/>
          </a:xfrm>
          <a:prstGeom prst="rect">
            <a:avLst/>
          </a:prstGeom>
        </p:spPr>
      </p:pic>
      <p:sp>
        <p:nvSpPr>
          <p:cNvPr id="11" name="TextBox 10">
            <a:extLst>
              <a:ext uri="{FF2B5EF4-FFF2-40B4-BE49-F238E27FC236}">
                <a16:creationId xmlns:a16="http://schemas.microsoft.com/office/drawing/2014/main" id="{549E92A2-2934-0B95-A4DC-2588C363BEFF}"/>
              </a:ext>
            </a:extLst>
          </p:cNvPr>
          <p:cNvSpPr txBox="1"/>
          <p:nvPr/>
        </p:nvSpPr>
        <p:spPr>
          <a:xfrm>
            <a:off x="3560064" y="1458749"/>
            <a:ext cx="8225919" cy="276999"/>
          </a:xfrm>
          <a:prstGeom prst="rect">
            <a:avLst/>
          </a:prstGeom>
          <a:noFill/>
        </p:spPr>
        <p:txBody>
          <a:bodyPr wrap="square">
            <a:spAutoFit/>
          </a:bodyPr>
          <a:lstStyle/>
          <a:p>
            <a:pPr rtl="0"/>
            <a:r>
              <a:rPr lang="en-US" sz="1200" i="1" dirty="0"/>
              <a:t>“Ignore it but give the staff member an official warning for failing to follow policy.”</a:t>
            </a:r>
          </a:p>
        </p:txBody>
      </p:sp>
      <p:pic>
        <p:nvPicPr>
          <p:cNvPr id="17" name="Graphic 16" descr="Meeting outline">
            <a:extLst>
              <a:ext uri="{FF2B5EF4-FFF2-40B4-BE49-F238E27FC236}">
                <a16:creationId xmlns:a16="http://schemas.microsoft.com/office/drawing/2014/main" id="{720A6EF8-C3C9-729A-7E44-D92801D3C08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715000" y="1787875"/>
            <a:ext cx="762000" cy="762000"/>
          </a:xfrm>
          <a:prstGeom prst="rect">
            <a:avLst/>
          </a:prstGeom>
        </p:spPr>
      </p:pic>
      <p:pic>
        <p:nvPicPr>
          <p:cNvPr id="2" name="Graphic 1">
            <a:extLst>
              <a:ext uri="{FF2B5EF4-FFF2-40B4-BE49-F238E27FC236}">
                <a16:creationId xmlns:a16="http://schemas.microsoft.com/office/drawing/2014/main" id="{6FDAB2FD-D17F-5E84-45A3-CA0C621B88B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201895" y="402920"/>
            <a:ext cx="1025172" cy="713163"/>
          </a:xfrm>
          <a:prstGeom prst="rect">
            <a:avLst/>
          </a:prstGeom>
        </p:spPr>
      </p:pic>
      <p:sp>
        <p:nvSpPr>
          <p:cNvPr id="6" name="Rectangle 5">
            <a:extLst>
              <a:ext uri="{FF2B5EF4-FFF2-40B4-BE49-F238E27FC236}">
                <a16:creationId xmlns:a16="http://schemas.microsoft.com/office/drawing/2014/main" id="{62ED57BC-B76D-B576-D4F7-92AB08264E1D}"/>
              </a:ext>
            </a:extLst>
          </p:cNvPr>
          <p:cNvSpPr/>
          <p:nvPr/>
        </p:nvSpPr>
        <p:spPr>
          <a:xfrm>
            <a:off x="1841326" y="6250488"/>
            <a:ext cx="1578279" cy="35072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n>
                <a:solidFill>
                  <a:schemeClr val="bg1"/>
                </a:solidFill>
              </a:ln>
              <a:solidFill>
                <a:schemeClr val="bg1"/>
              </a:solidFill>
            </a:endParaRPr>
          </a:p>
        </p:txBody>
      </p:sp>
    </p:spTree>
    <p:extLst>
      <p:ext uri="{BB962C8B-B14F-4D97-AF65-F5344CB8AC3E}">
        <p14:creationId xmlns:p14="http://schemas.microsoft.com/office/powerpoint/2010/main" val="2510451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7F3D24F0-AC74-7528-6351-A76B0B281152}"/>
              </a:ext>
            </a:extLst>
          </p:cNvPr>
          <p:cNvSpPr>
            <a:spLocks noGrp="1"/>
          </p:cNvSpPr>
          <p:nvPr>
            <p:ph type="title" idx="4294967295"/>
          </p:nvPr>
        </p:nvSpPr>
        <p:spPr>
          <a:xfrm>
            <a:off x="588899" y="1382333"/>
            <a:ext cx="3300349" cy="41078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schemeClr val="tx1"/>
                </a:solidFill>
                <a:effectLst/>
                <a:uLnTx/>
                <a:uFillTx/>
                <a:latin typeface="+mj-lt"/>
                <a:ea typeface="+mn-ea"/>
                <a:cs typeface="+mn-cs"/>
              </a:rPr>
              <a:t>Round 1 - Option C |</a:t>
            </a:r>
            <a:endParaRPr kumimoji="0" lang="en-GB" sz="2600" b="0" i="0" u="none" strike="noStrike" kern="1200" cap="none" spc="0" normalizeH="0" baseline="0" noProof="0" dirty="0">
              <a:ln>
                <a:noFill/>
              </a:ln>
              <a:solidFill>
                <a:schemeClr val="tx1"/>
              </a:solidFill>
              <a:effectLst/>
              <a:uLnTx/>
              <a:uFillTx/>
              <a:latin typeface="+mj-lt"/>
              <a:ea typeface="+mn-ea"/>
              <a:cs typeface="+mn-cs"/>
            </a:endParaRPr>
          </a:p>
        </p:txBody>
      </p:sp>
      <p:sp>
        <p:nvSpPr>
          <p:cNvPr id="4" name="Text Placeholder 13">
            <a:extLst>
              <a:ext uri="{FF2B5EF4-FFF2-40B4-BE49-F238E27FC236}">
                <a16:creationId xmlns:a16="http://schemas.microsoft.com/office/drawing/2014/main" id="{20897D05-4CAE-0455-B31D-8155F9AA3649}"/>
              </a:ext>
            </a:extLst>
          </p:cNvPr>
          <p:cNvSpPr txBox="1">
            <a:spLocks/>
          </p:cNvSpPr>
          <p:nvPr/>
        </p:nvSpPr>
        <p:spPr>
          <a:xfrm>
            <a:off x="560834" y="5000654"/>
            <a:ext cx="11139805" cy="844089"/>
          </a:xfrm>
          <a:prstGeom prst="roundRect">
            <a:avLst/>
          </a:prstGeom>
          <a:noFill/>
        </p:spPr>
        <p:txBody>
          <a:bodyPr lIns="0" tIns="0" rIns="0" bIns="0" numCol="1" spcCol="720000"/>
          <a:lstStyle>
            <a:lvl1pPr marL="285750" indent="-285750" algn="l" defTabSz="914400" rtl="0" eaLnBrk="1" latinLnBrk="0" hangingPunct="1">
              <a:lnSpc>
                <a:spcPts val="2160"/>
              </a:lnSpc>
              <a:spcBef>
                <a:spcPts val="1000"/>
              </a:spcBef>
              <a:buFont typeface="Wingdings" panose="05000000000000000000" pitchFamily="2" charset="2"/>
              <a:buChar char="§"/>
              <a:defRPr sz="1600" kern="1200">
                <a:solidFill>
                  <a:schemeClr val="tx1"/>
                </a:solidFill>
                <a:latin typeface="+mn-lt"/>
                <a:ea typeface="+mn-ea"/>
                <a:cs typeface="+mn-cs"/>
              </a:defRPr>
            </a:lvl1pPr>
            <a:lvl2pPr marL="4572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2pPr>
            <a:lvl3pPr marL="9144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3pPr>
            <a:lvl4pPr marL="13716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4pPr>
            <a:lvl5pPr marL="18288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t>By the time you finish your private investigation, the scammer has moved the stolen funds to multiple overseas accounts, making recovery impossible. You learn the PDF also meant the staff member’s account was compromised and used to send further phishing using your organisations official email, resulting in more confusion.</a:t>
            </a:r>
          </a:p>
        </p:txBody>
      </p:sp>
      <p:graphicFrame>
        <p:nvGraphicFramePr>
          <p:cNvPr id="5" name="Table 4">
            <a:extLst>
              <a:ext uri="{FF2B5EF4-FFF2-40B4-BE49-F238E27FC236}">
                <a16:creationId xmlns:a16="http://schemas.microsoft.com/office/drawing/2014/main" id="{CBE64C2D-F5B8-0E53-317D-472FE0A49C57}"/>
              </a:ext>
            </a:extLst>
          </p:cNvPr>
          <p:cNvGraphicFramePr>
            <a:graphicFrameLocks noGrp="1"/>
          </p:cNvGraphicFramePr>
          <p:nvPr>
            <p:extLst>
              <p:ext uri="{D42A27DB-BD31-4B8C-83A1-F6EECF244321}">
                <p14:modId xmlns:p14="http://schemas.microsoft.com/office/powerpoint/2010/main" val="583877032"/>
              </p:ext>
            </p:extLst>
          </p:nvPr>
        </p:nvGraphicFramePr>
        <p:xfrm>
          <a:off x="609602" y="2463892"/>
          <a:ext cx="10948413" cy="2590800"/>
        </p:xfrm>
        <a:graphic>
          <a:graphicData uri="http://schemas.openxmlformats.org/drawingml/2006/table">
            <a:tbl>
              <a:tblPr firstRow="1" bandRow="1">
                <a:tableStyleId>{5C22544A-7EE6-4342-B048-85BDC9FD1C3A}</a:tableStyleId>
              </a:tblPr>
              <a:tblGrid>
                <a:gridCol w="3649471">
                  <a:extLst>
                    <a:ext uri="{9D8B030D-6E8A-4147-A177-3AD203B41FA5}">
                      <a16:colId xmlns:a16="http://schemas.microsoft.com/office/drawing/2014/main" val="1717605262"/>
                    </a:ext>
                  </a:extLst>
                </a:gridCol>
                <a:gridCol w="3649471">
                  <a:extLst>
                    <a:ext uri="{9D8B030D-6E8A-4147-A177-3AD203B41FA5}">
                      <a16:colId xmlns:a16="http://schemas.microsoft.com/office/drawing/2014/main" val="121140119"/>
                    </a:ext>
                  </a:extLst>
                </a:gridCol>
                <a:gridCol w="3649471">
                  <a:extLst>
                    <a:ext uri="{9D8B030D-6E8A-4147-A177-3AD203B41FA5}">
                      <a16:colId xmlns:a16="http://schemas.microsoft.com/office/drawing/2014/main" val="1167206469"/>
                    </a:ext>
                  </a:extLst>
                </a:gridCol>
              </a:tblGrid>
              <a:tr h="2024342">
                <a:tc>
                  <a:txBody>
                    <a:bodyPr/>
                    <a:lstStyle/>
                    <a:p>
                      <a:pPr marL="285750" indent="-285750">
                        <a:spcBef>
                          <a:spcPts val="600"/>
                        </a:spcBef>
                        <a:spcAft>
                          <a:spcPts val="600"/>
                        </a:spcAft>
                        <a:buFont typeface="Arial" panose="020B0604020202020204" pitchFamily="34" charset="0"/>
                        <a:buChar char="•"/>
                      </a:pPr>
                      <a:r>
                        <a:rPr lang="en-US" sz="1400" b="0" dirty="0"/>
                        <a:t>Less risk of overreacting if it turns out to be a smaller issue</a:t>
                      </a:r>
                    </a:p>
                    <a:p>
                      <a:pPr marL="285750" indent="-285750">
                        <a:spcBef>
                          <a:spcPts val="600"/>
                        </a:spcBef>
                        <a:spcAft>
                          <a:spcPts val="600"/>
                        </a:spcAft>
                        <a:buFont typeface="Arial" panose="020B0604020202020204" pitchFamily="34" charset="0"/>
                        <a:buChar char="•"/>
                      </a:pPr>
                      <a:r>
                        <a:rPr lang="en-US" sz="1400" b="0" dirty="0"/>
                        <a:t>You gain detailed knowledge of how the scam occurred, which might help later prevention strategies</a:t>
                      </a:r>
                    </a:p>
                  </a:txBody>
                  <a:tcPr/>
                </a:tc>
                <a:tc>
                  <a:txBody>
                    <a:bodyPr/>
                    <a:lstStyle/>
                    <a:p>
                      <a:pPr algn="ctr">
                        <a:spcBef>
                          <a:spcPts val="600"/>
                        </a:spcBef>
                        <a:spcAft>
                          <a:spcPts val="600"/>
                        </a:spcAft>
                      </a:pPr>
                      <a:r>
                        <a:rPr lang="en-US" sz="1400" b="1" dirty="0"/>
                        <a:t>Summary</a:t>
                      </a:r>
                    </a:p>
                    <a:p>
                      <a:pPr algn="ctr">
                        <a:spcBef>
                          <a:spcPts val="600"/>
                        </a:spcBef>
                        <a:spcAft>
                          <a:spcPts val="600"/>
                        </a:spcAft>
                      </a:pPr>
                      <a:r>
                        <a:rPr lang="en-US" sz="1400" b="0" dirty="0"/>
                        <a:t>You try to confirm the details personally, ensuring you won’t raise a false alarm. However, the delay can be critical. If the fraudster has compromised more accounts or is planning another invoice scam, you lose valuable time that could be spent stopping further damage or recalling the funds. The staff member remains anxious, unsure whether they should speak to others or wait for your findings</a:t>
                      </a:r>
                    </a:p>
                  </a:txBody>
                  <a:tcPr/>
                </a:tc>
                <a:tc>
                  <a:txBody>
                    <a:bodyPr/>
                    <a:lstStyle/>
                    <a:p>
                      <a:pPr marL="285750" indent="-285750">
                        <a:spcBef>
                          <a:spcPts val="600"/>
                        </a:spcBef>
                        <a:spcAft>
                          <a:spcPts val="600"/>
                        </a:spcAft>
                        <a:buFont typeface="Arial" panose="020B0604020202020204" pitchFamily="34" charset="0"/>
                        <a:buChar char="•"/>
                      </a:pPr>
                      <a:r>
                        <a:rPr lang="en-US" sz="1400" b="0" dirty="0"/>
                        <a:t>Time lost: The bank can’t attempt a recall if you wait too long</a:t>
                      </a:r>
                    </a:p>
                    <a:p>
                      <a:pPr marL="285750" indent="-285750">
                        <a:spcBef>
                          <a:spcPts val="600"/>
                        </a:spcBef>
                        <a:spcAft>
                          <a:spcPts val="600"/>
                        </a:spcAft>
                        <a:buFont typeface="Arial" panose="020B0604020202020204" pitchFamily="34" charset="0"/>
                        <a:buChar char="•"/>
                      </a:pPr>
                      <a:r>
                        <a:rPr lang="en-US" sz="1400" b="0" dirty="0"/>
                        <a:t>Unclear protocol: Staff remain in limbo, and potential breaches go unchecked</a:t>
                      </a:r>
                    </a:p>
                    <a:p>
                      <a:pPr marL="285750" indent="-285750">
                        <a:spcBef>
                          <a:spcPts val="600"/>
                        </a:spcBef>
                        <a:spcAft>
                          <a:spcPts val="600"/>
                        </a:spcAft>
                        <a:buFont typeface="Arial" panose="020B0604020202020204" pitchFamily="34" charset="0"/>
                        <a:buChar char="•"/>
                      </a:pPr>
                      <a:r>
                        <a:rPr lang="en-US" sz="1400" b="0" dirty="0"/>
                        <a:t>Possibly larger financial impact if additional fraudulent activity happens in the meantime</a:t>
                      </a:r>
                    </a:p>
                  </a:txBody>
                  <a:tcPr/>
                </a:tc>
                <a:extLst>
                  <a:ext uri="{0D108BD9-81ED-4DB2-BD59-A6C34878D82A}">
                    <a16:rowId xmlns:a16="http://schemas.microsoft.com/office/drawing/2014/main" val="711585057"/>
                  </a:ext>
                </a:extLst>
              </a:tr>
            </a:tbl>
          </a:graphicData>
        </a:graphic>
      </p:graphicFrame>
      <p:pic>
        <p:nvPicPr>
          <p:cNvPr id="7" name="Graphic 6" descr="Smiling face outline with solid fill">
            <a:extLst>
              <a:ext uri="{FF2B5EF4-FFF2-40B4-BE49-F238E27FC236}">
                <a16:creationId xmlns:a16="http://schemas.microsoft.com/office/drawing/2014/main" id="{0913C7FA-8489-6F75-7C39-A88A58E2045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16727" y="1914050"/>
            <a:ext cx="590996" cy="590996"/>
          </a:xfrm>
          <a:prstGeom prst="rect">
            <a:avLst/>
          </a:prstGeom>
        </p:spPr>
      </p:pic>
      <p:pic>
        <p:nvPicPr>
          <p:cNvPr id="9" name="Graphic 8" descr="Sad face outline with solid fill">
            <a:extLst>
              <a:ext uri="{FF2B5EF4-FFF2-40B4-BE49-F238E27FC236}">
                <a16:creationId xmlns:a16="http://schemas.microsoft.com/office/drawing/2014/main" id="{72D7E175-C001-6BBA-B588-5B5DFBD9039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382060" y="1914050"/>
            <a:ext cx="590996" cy="590996"/>
          </a:xfrm>
          <a:prstGeom prst="rect">
            <a:avLst/>
          </a:prstGeom>
        </p:spPr>
      </p:pic>
      <p:sp>
        <p:nvSpPr>
          <p:cNvPr id="11" name="TextBox 10">
            <a:extLst>
              <a:ext uri="{FF2B5EF4-FFF2-40B4-BE49-F238E27FC236}">
                <a16:creationId xmlns:a16="http://schemas.microsoft.com/office/drawing/2014/main" id="{549E92A2-2934-0B95-A4DC-2588C363BEFF}"/>
              </a:ext>
            </a:extLst>
          </p:cNvPr>
          <p:cNvSpPr txBox="1"/>
          <p:nvPr/>
        </p:nvSpPr>
        <p:spPr>
          <a:xfrm>
            <a:off x="3608832" y="1356891"/>
            <a:ext cx="8225919" cy="461665"/>
          </a:xfrm>
          <a:prstGeom prst="rect">
            <a:avLst/>
          </a:prstGeom>
          <a:noFill/>
        </p:spPr>
        <p:txBody>
          <a:bodyPr wrap="square">
            <a:spAutoFit/>
          </a:bodyPr>
          <a:lstStyle/>
          <a:p>
            <a:pPr rtl="0"/>
            <a:r>
              <a:rPr lang="en-US" sz="1200" i="1" dirty="0"/>
              <a:t>“Investigate quietly on your own, take your time to review the staff member’s email and invoices carefully to confirm it’s really a scam before making any decisions.”</a:t>
            </a:r>
          </a:p>
        </p:txBody>
      </p:sp>
      <p:pic>
        <p:nvPicPr>
          <p:cNvPr id="17" name="Graphic 16" descr="Meeting outline">
            <a:extLst>
              <a:ext uri="{FF2B5EF4-FFF2-40B4-BE49-F238E27FC236}">
                <a16:creationId xmlns:a16="http://schemas.microsoft.com/office/drawing/2014/main" id="{720A6EF8-C3C9-729A-7E44-D92801D3C08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715000" y="1787875"/>
            <a:ext cx="762000" cy="762000"/>
          </a:xfrm>
          <a:prstGeom prst="rect">
            <a:avLst/>
          </a:prstGeom>
        </p:spPr>
      </p:pic>
      <p:pic>
        <p:nvPicPr>
          <p:cNvPr id="2" name="Graphic 1">
            <a:extLst>
              <a:ext uri="{FF2B5EF4-FFF2-40B4-BE49-F238E27FC236}">
                <a16:creationId xmlns:a16="http://schemas.microsoft.com/office/drawing/2014/main" id="{0011673A-08A0-0AF7-EE04-0828958B7097}"/>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201895" y="402920"/>
            <a:ext cx="1025172" cy="713163"/>
          </a:xfrm>
          <a:prstGeom prst="rect">
            <a:avLst/>
          </a:prstGeom>
        </p:spPr>
      </p:pic>
      <p:sp>
        <p:nvSpPr>
          <p:cNvPr id="6" name="Rectangle 5">
            <a:extLst>
              <a:ext uri="{FF2B5EF4-FFF2-40B4-BE49-F238E27FC236}">
                <a16:creationId xmlns:a16="http://schemas.microsoft.com/office/drawing/2014/main" id="{65FE3B60-EA32-1018-2A3E-CB26350DCFC3}"/>
              </a:ext>
            </a:extLst>
          </p:cNvPr>
          <p:cNvSpPr/>
          <p:nvPr/>
        </p:nvSpPr>
        <p:spPr>
          <a:xfrm>
            <a:off x="1841326" y="6250488"/>
            <a:ext cx="1578279" cy="35072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n>
                <a:solidFill>
                  <a:schemeClr val="bg1"/>
                </a:solidFill>
              </a:ln>
              <a:solidFill>
                <a:schemeClr val="bg1"/>
              </a:solidFill>
            </a:endParaRPr>
          </a:p>
        </p:txBody>
      </p:sp>
    </p:spTree>
    <p:extLst>
      <p:ext uri="{BB962C8B-B14F-4D97-AF65-F5344CB8AC3E}">
        <p14:creationId xmlns:p14="http://schemas.microsoft.com/office/powerpoint/2010/main" val="1559749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7F3D24F0-AC74-7528-6351-A76B0B281152}"/>
              </a:ext>
            </a:extLst>
          </p:cNvPr>
          <p:cNvSpPr>
            <a:spLocks noGrp="1"/>
          </p:cNvSpPr>
          <p:nvPr>
            <p:ph type="title" idx="4294967295"/>
          </p:nvPr>
        </p:nvSpPr>
        <p:spPr>
          <a:xfrm>
            <a:off x="588899" y="1382333"/>
            <a:ext cx="3300349" cy="410782"/>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schemeClr val="tx1"/>
                </a:solidFill>
                <a:effectLst/>
                <a:uLnTx/>
                <a:uFillTx/>
                <a:latin typeface="+mj-lt"/>
                <a:ea typeface="+mn-ea"/>
                <a:cs typeface="+mn-cs"/>
              </a:rPr>
              <a:t>Round 1 - Option D |</a:t>
            </a:r>
            <a:endParaRPr kumimoji="0" lang="en-GB" sz="2600" b="0" i="0" u="none" strike="noStrike" kern="1200" cap="none" spc="0" normalizeH="0" baseline="0" noProof="0" dirty="0">
              <a:ln>
                <a:noFill/>
              </a:ln>
              <a:solidFill>
                <a:schemeClr val="tx1"/>
              </a:solidFill>
              <a:effectLst/>
              <a:uLnTx/>
              <a:uFillTx/>
              <a:latin typeface="+mj-lt"/>
              <a:ea typeface="+mn-ea"/>
              <a:cs typeface="+mn-cs"/>
            </a:endParaRPr>
          </a:p>
        </p:txBody>
      </p:sp>
      <p:sp>
        <p:nvSpPr>
          <p:cNvPr id="4" name="Text Placeholder 13">
            <a:extLst>
              <a:ext uri="{FF2B5EF4-FFF2-40B4-BE49-F238E27FC236}">
                <a16:creationId xmlns:a16="http://schemas.microsoft.com/office/drawing/2014/main" id="{20897D05-4CAE-0455-B31D-8155F9AA3649}"/>
              </a:ext>
            </a:extLst>
          </p:cNvPr>
          <p:cNvSpPr txBox="1">
            <a:spLocks/>
          </p:cNvSpPr>
          <p:nvPr/>
        </p:nvSpPr>
        <p:spPr>
          <a:xfrm>
            <a:off x="560834" y="5000654"/>
            <a:ext cx="11139805" cy="844089"/>
          </a:xfrm>
          <a:prstGeom prst="roundRect">
            <a:avLst/>
          </a:prstGeom>
          <a:noFill/>
        </p:spPr>
        <p:txBody>
          <a:bodyPr lIns="0" tIns="0" rIns="0" bIns="0" numCol="1" spcCol="720000"/>
          <a:lstStyle>
            <a:lvl1pPr marL="285750" indent="-285750" algn="l" defTabSz="914400" rtl="0" eaLnBrk="1" latinLnBrk="0" hangingPunct="1">
              <a:lnSpc>
                <a:spcPts val="2160"/>
              </a:lnSpc>
              <a:spcBef>
                <a:spcPts val="1000"/>
              </a:spcBef>
              <a:buFont typeface="Wingdings" panose="05000000000000000000" pitchFamily="2" charset="2"/>
              <a:buChar char="§"/>
              <a:defRPr sz="1600" kern="1200">
                <a:solidFill>
                  <a:schemeClr val="tx1"/>
                </a:solidFill>
                <a:latin typeface="+mn-lt"/>
                <a:ea typeface="+mn-ea"/>
                <a:cs typeface="+mn-cs"/>
              </a:defRPr>
            </a:lvl1pPr>
            <a:lvl2pPr marL="4572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2pPr>
            <a:lvl3pPr marL="9144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3pPr>
            <a:lvl4pPr marL="13716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4pPr>
            <a:lvl5pPr marL="1828800" indent="0" algn="l" defTabSz="914400" rtl="0" eaLnBrk="1" latinLnBrk="0" hangingPunct="1">
              <a:lnSpc>
                <a:spcPts val="2060"/>
              </a:lnSpc>
              <a:spcBef>
                <a:spcPts val="500"/>
              </a:spcBef>
              <a:buFont typeface="Arial" panose="020B0604020202020204" pitchFamily="34" charset="0"/>
              <a:buNone/>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t>The bank freezes the payment just in time, saving some funds, but the scammer has already taken over an email account using a malicious PDF. Using your own official email, they send more phishing emails undetected. Days pass before the organisation realises the full extent, forcing your IT supplier into a costly clean-up, adding thousands to expenses and increasing insurance premiums.</a:t>
            </a:r>
          </a:p>
        </p:txBody>
      </p:sp>
      <p:graphicFrame>
        <p:nvGraphicFramePr>
          <p:cNvPr id="5" name="Table 4">
            <a:extLst>
              <a:ext uri="{FF2B5EF4-FFF2-40B4-BE49-F238E27FC236}">
                <a16:creationId xmlns:a16="http://schemas.microsoft.com/office/drawing/2014/main" id="{CBE64C2D-F5B8-0E53-317D-472FE0A49C57}"/>
              </a:ext>
            </a:extLst>
          </p:cNvPr>
          <p:cNvGraphicFramePr>
            <a:graphicFrameLocks noGrp="1"/>
          </p:cNvGraphicFramePr>
          <p:nvPr>
            <p:extLst>
              <p:ext uri="{D42A27DB-BD31-4B8C-83A1-F6EECF244321}">
                <p14:modId xmlns:p14="http://schemas.microsoft.com/office/powerpoint/2010/main" val="839113587"/>
              </p:ext>
            </p:extLst>
          </p:nvPr>
        </p:nvGraphicFramePr>
        <p:xfrm>
          <a:off x="609602" y="2488276"/>
          <a:ext cx="10948413" cy="2590800"/>
        </p:xfrm>
        <a:graphic>
          <a:graphicData uri="http://schemas.openxmlformats.org/drawingml/2006/table">
            <a:tbl>
              <a:tblPr firstRow="1" bandRow="1">
                <a:tableStyleId>{5C22544A-7EE6-4342-B048-85BDC9FD1C3A}</a:tableStyleId>
              </a:tblPr>
              <a:tblGrid>
                <a:gridCol w="3649471">
                  <a:extLst>
                    <a:ext uri="{9D8B030D-6E8A-4147-A177-3AD203B41FA5}">
                      <a16:colId xmlns:a16="http://schemas.microsoft.com/office/drawing/2014/main" val="1717605262"/>
                    </a:ext>
                  </a:extLst>
                </a:gridCol>
                <a:gridCol w="3649471">
                  <a:extLst>
                    <a:ext uri="{9D8B030D-6E8A-4147-A177-3AD203B41FA5}">
                      <a16:colId xmlns:a16="http://schemas.microsoft.com/office/drawing/2014/main" val="121140119"/>
                    </a:ext>
                  </a:extLst>
                </a:gridCol>
                <a:gridCol w="3649471">
                  <a:extLst>
                    <a:ext uri="{9D8B030D-6E8A-4147-A177-3AD203B41FA5}">
                      <a16:colId xmlns:a16="http://schemas.microsoft.com/office/drawing/2014/main" val="1167206469"/>
                    </a:ext>
                  </a:extLst>
                </a:gridCol>
              </a:tblGrid>
              <a:tr h="2024342">
                <a:tc>
                  <a:txBody>
                    <a:bodyPr/>
                    <a:lstStyle/>
                    <a:p>
                      <a:pPr marL="285750" indent="-285750">
                        <a:spcBef>
                          <a:spcPts val="600"/>
                        </a:spcBef>
                        <a:spcAft>
                          <a:spcPts val="600"/>
                        </a:spcAft>
                        <a:buFont typeface="Arial" panose="020B0604020202020204" pitchFamily="34" charset="0"/>
                        <a:buChar char="•"/>
                      </a:pPr>
                      <a:r>
                        <a:rPr lang="en-US" sz="1400" b="0" dirty="0"/>
                        <a:t>Potential partial recovery of funds if the bank acts quickly</a:t>
                      </a:r>
                    </a:p>
                    <a:p>
                      <a:pPr marL="285750" indent="-285750">
                        <a:spcBef>
                          <a:spcPts val="600"/>
                        </a:spcBef>
                        <a:spcAft>
                          <a:spcPts val="600"/>
                        </a:spcAft>
                        <a:buFont typeface="Arial" panose="020B0604020202020204" pitchFamily="34" charset="0"/>
                        <a:buChar char="•"/>
                      </a:pPr>
                      <a:r>
                        <a:rPr lang="en-US" sz="1400" b="0" dirty="0"/>
                        <a:t>Avoids immediate panic or large-scale alerts, keeping day-to-day operations calmer in the short term</a:t>
                      </a:r>
                    </a:p>
                  </a:txBody>
                  <a:tcPr/>
                </a:tc>
                <a:tc>
                  <a:txBody>
                    <a:bodyPr/>
                    <a:lstStyle/>
                    <a:p>
                      <a:pPr algn="ctr">
                        <a:spcBef>
                          <a:spcPts val="600"/>
                        </a:spcBef>
                        <a:spcAft>
                          <a:spcPts val="600"/>
                        </a:spcAft>
                      </a:pPr>
                      <a:r>
                        <a:rPr lang="en-US" sz="1400" b="1" dirty="0"/>
                        <a:t>Summary</a:t>
                      </a:r>
                    </a:p>
                    <a:p>
                      <a:pPr algn="ctr">
                        <a:spcBef>
                          <a:spcPts val="600"/>
                        </a:spcBef>
                        <a:spcAft>
                          <a:spcPts val="600"/>
                        </a:spcAft>
                      </a:pPr>
                      <a:r>
                        <a:rPr lang="en-US" sz="1400" b="0" dirty="0"/>
                        <a:t>You partially address the financial issue by contacting the bank, which may help recover some funds. However, the IT security side of the problem remains unattended, allowing any compromised email or system access to persist. Staff also remain unaware of phishing threats, so others could fall for similar scams. The original staff member still feels isolated in their mistake, and the breach might expand</a:t>
                      </a:r>
                    </a:p>
                  </a:txBody>
                  <a:tcPr/>
                </a:tc>
                <a:tc>
                  <a:txBody>
                    <a:bodyPr/>
                    <a:lstStyle/>
                    <a:p>
                      <a:pPr marL="285750" indent="-285750">
                        <a:spcBef>
                          <a:spcPts val="600"/>
                        </a:spcBef>
                        <a:spcAft>
                          <a:spcPts val="600"/>
                        </a:spcAft>
                        <a:buFont typeface="Arial" panose="020B0604020202020204" pitchFamily="34" charset="0"/>
                        <a:buChar char="•"/>
                      </a:pPr>
                      <a:r>
                        <a:rPr lang="en-US" sz="1400" b="0" dirty="0"/>
                        <a:t>Unaddressed security risk: The attacker may still have valid credentials or access</a:t>
                      </a:r>
                    </a:p>
                    <a:p>
                      <a:pPr marL="285750" indent="-285750">
                        <a:spcBef>
                          <a:spcPts val="600"/>
                        </a:spcBef>
                        <a:spcAft>
                          <a:spcPts val="600"/>
                        </a:spcAft>
                        <a:buFont typeface="Arial" panose="020B0604020202020204" pitchFamily="34" charset="0"/>
                        <a:buChar char="•"/>
                      </a:pPr>
                      <a:r>
                        <a:rPr lang="en-US" sz="1400" b="0" dirty="0"/>
                        <a:t>Delayed staff awareness: Others in the organisation remain vulnerable to ongoing scams</a:t>
                      </a:r>
                    </a:p>
                    <a:p>
                      <a:pPr marL="285750" indent="-285750">
                        <a:spcBef>
                          <a:spcPts val="600"/>
                        </a:spcBef>
                        <a:spcAft>
                          <a:spcPts val="600"/>
                        </a:spcAft>
                        <a:buFont typeface="Arial" panose="020B0604020202020204" pitchFamily="34" charset="0"/>
                        <a:buChar char="•"/>
                      </a:pPr>
                      <a:r>
                        <a:rPr lang="en-US" sz="1400" b="0" dirty="0"/>
                        <a:t>If multiple staff have clicked similar links, the breach might spread further before IT is involved</a:t>
                      </a:r>
                    </a:p>
                  </a:txBody>
                  <a:tcPr/>
                </a:tc>
                <a:extLst>
                  <a:ext uri="{0D108BD9-81ED-4DB2-BD59-A6C34878D82A}">
                    <a16:rowId xmlns:a16="http://schemas.microsoft.com/office/drawing/2014/main" val="711585057"/>
                  </a:ext>
                </a:extLst>
              </a:tr>
            </a:tbl>
          </a:graphicData>
        </a:graphic>
      </p:graphicFrame>
      <p:pic>
        <p:nvPicPr>
          <p:cNvPr id="7" name="Graphic 6" descr="Smiling face outline with solid fill">
            <a:extLst>
              <a:ext uri="{FF2B5EF4-FFF2-40B4-BE49-F238E27FC236}">
                <a16:creationId xmlns:a16="http://schemas.microsoft.com/office/drawing/2014/main" id="{0913C7FA-8489-6F75-7C39-A88A58E2045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16727" y="1914050"/>
            <a:ext cx="590996" cy="590996"/>
          </a:xfrm>
          <a:prstGeom prst="rect">
            <a:avLst/>
          </a:prstGeom>
        </p:spPr>
      </p:pic>
      <p:pic>
        <p:nvPicPr>
          <p:cNvPr id="9" name="Graphic 8" descr="Sad face outline with solid fill">
            <a:extLst>
              <a:ext uri="{FF2B5EF4-FFF2-40B4-BE49-F238E27FC236}">
                <a16:creationId xmlns:a16="http://schemas.microsoft.com/office/drawing/2014/main" id="{72D7E175-C001-6BBA-B588-5B5DFBD9039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382060" y="1914050"/>
            <a:ext cx="590996" cy="590996"/>
          </a:xfrm>
          <a:prstGeom prst="rect">
            <a:avLst/>
          </a:prstGeom>
        </p:spPr>
      </p:pic>
      <p:sp>
        <p:nvSpPr>
          <p:cNvPr id="11" name="TextBox 10">
            <a:extLst>
              <a:ext uri="{FF2B5EF4-FFF2-40B4-BE49-F238E27FC236}">
                <a16:creationId xmlns:a16="http://schemas.microsoft.com/office/drawing/2014/main" id="{549E92A2-2934-0B95-A4DC-2588C363BEFF}"/>
              </a:ext>
            </a:extLst>
          </p:cNvPr>
          <p:cNvSpPr txBox="1"/>
          <p:nvPr/>
        </p:nvSpPr>
        <p:spPr>
          <a:xfrm>
            <a:off x="3633216" y="1356891"/>
            <a:ext cx="8225919" cy="461665"/>
          </a:xfrm>
          <a:prstGeom prst="rect">
            <a:avLst/>
          </a:prstGeom>
          <a:noFill/>
        </p:spPr>
        <p:txBody>
          <a:bodyPr wrap="square">
            <a:spAutoFit/>
          </a:bodyPr>
          <a:lstStyle/>
          <a:p>
            <a:pPr rtl="0"/>
            <a:r>
              <a:rPr lang="en-US" sz="1200" i="1" dirty="0"/>
              <a:t>“Contact the bank to try to recall the payment but hold off on engaging IT or alerting the rest of the team until you know for certain what has happened.“</a:t>
            </a:r>
          </a:p>
        </p:txBody>
      </p:sp>
      <p:pic>
        <p:nvPicPr>
          <p:cNvPr id="17" name="Graphic 16" descr="Meeting outline">
            <a:extLst>
              <a:ext uri="{FF2B5EF4-FFF2-40B4-BE49-F238E27FC236}">
                <a16:creationId xmlns:a16="http://schemas.microsoft.com/office/drawing/2014/main" id="{720A6EF8-C3C9-729A-7E44-D92801D3C08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715000" y="1787875"/>
            <a:ext cx="762000" cy="762000"/>
          </a:xfrm>
          <a:prstGeom prst="rect">
            <a:avLst/>
          </a:prstGeom>
        </p:spPr>
      </p:pic>
      <p:pic>
        <p:nvPicPr>
          <p:cNvPr id="2" name="Graphic 1">
            <a:extLst>
              <a:ext uri="{FF2B5EF4-FFF2-40B4-BE49-F238E27FC236}">
                <a16:creationId xmlns:a16="http://schemas.microsoft.com/office/drawing/2014/main" id="{7DBDD801-EA13-4B8E-A6DF-4AEEF8C451C7}"/>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201895" y="402920"/>
            <a:ext cx="1025172" cy="713163"/>
          </a:xfrm>
          <a:prstGeom prst="rect">
            <a:avLst/>
          </a:prstGeom>
        </p:spPr>
      </p:pic>
      <p:sp>
        <p:nvSpPr>
          <p:cNvPr id="6" name="Rectangle 5">
            <a:extLst>
              <a:ext uri="{FF2B5EF4-FFF2-40B4-BE49-F238E27FC236}">
                <a16:creationId xmlns:a16="http://schemas.microsoft.com/office/drawing/2014/main" id="{F0144C0C-420D-C677-44D1-09D6F88C7A18}"/>
              </a:ext>
            </a:extLst>
          </p:cNvPr>
          <p:cNvSpPr/>
          <p:nvPr/>
        </p:nvSpPr>
        <p:spPr>
          <a:xfrm>
            <a:off x="1841326" y="6250488"/>
            <a:ext cx="1578279" cy="35072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n>
                <a:solidFill>
                  <a:schemeClr val="bg1"/>
                </a:solidFill>
              </a:ln>
              <a:solidFill>
                <a:schemeClr val="bg1"/>
              </a:solidFill>
            </a:endParaRPr>
          </a:p>
        </p:txBody>
      </p:sp>
    </p:spTree>
    <p:extLst>
      <p:ext uri="{BB962C8B-B14F-4D97-AF65-F5344CB8AC3E}">
        <p14:creationId xmlns:p14="http://schemas.microsoft.com/office/powerpoint/2010/main" val="163237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9EDC382-34DC-A01A-8615-B60AD1DE267F}"/>
              </a:ext>
            </a:extLst>
          </p:cNvPr>
          <p:cNvSpPr txBox="1">
            <a:spLocks noGrp="1"/>
          </p:cNvSpPr>
          <p:nvPr>
            <p:ph type="title" idx="4294967295"/>
          </p:nvPr>
        </p:nvSpPr>
        <p:spPr>
          <a:xfrm>
            <a:off x="2637172" y="174221"/>
            <a:ext cx="8041714" cy="103409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lvl1pPr algn="l" defTabSz="914400" rtl="0" eaLnBrk="1" latinLnBrk="0" hangingPunct="1">
              <a:lnSpc>
                <a:spcPct val="100000"/>
              </a:lnSpc>
              <a:spcBef>
                <a:spcPct val="0"/>
              </a:spcBef>
              <a:buNone/>
              <a:defRPr sz="32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a:ln>
                  <a:noFill/>
                </a:ln>
                <a:solidFill>
                  <a:schemeClr val="bg1"/>
                </a:solidFill>
                <a:effectLst/>
                <a:uLnTx/>
                <a:uFillTx/>
                <a:latin typeface="+mj-lt"/>
                <a:ea typeface="+mj-ea"/>
                <a:cs typeface="+mj-cs"/>
              </a:rPr>
              <a:t>Round 2 – Communication</a:t>
            </a:r>
            <a:br>
              <a:rPr kumimoji="0" lang="en-US" sz="3200" b="0" i="0" u="none" strike="noStrike" kern="1200" cap="none" spc="0" normalizeH="0" baseline="0" noProof="0" dirty="0">
                <a:ln>
                  <a:noFill/>
                </a:ln>
                <a:solidFill>
                  <a:schemeClr val="bg1"/>
                </a:solidFill>
                <a:effectLst/>
                <a:uLnTx/>
                <a:uFillTx/>
                <a:latin typeface="+mj-lt"/>
                <a:ea typeface="+mj-ea"/>
                <a:cs typeface="+mj-cs"/>
              </a:rPr>
            </a:br>
            <a:r>
              <a:rPr kumimoji="0" lang="en-US" sz="3200" b="1" i="0" u="none" strike="noStrike" kern="1200" cap="none" spc="0" normalizeH="0" baseline="0" noProof="0" dirty="0">
                <a:ln>
                  <a:noFill/>
                </a:ln>
                <a:solidFill>
                  <a:schemeClr val="bg1"/>
                </a:solidFill>
                <a:effectLst/>
                <a:uLnTx/>
                <a:uFillTx/>
                <a:latin typeface="+mj-lt"/>
                <a:ea typeface="+mj-ea"/>
                <a:cs typeface="+mj-cs"/>
              </a:rPr>
              <a:t>Which communication approach do you choose?</a:t>
            </a:r>
            <a:endParaRPr kumimoji="0" lang="en-GB" sz="3200" b="1" i="0" u="none" strike="noStrike" kern="1200" cap="none" spc="0" normalizeH="0" baseline="0" noProof="0" dirty="0">
              <a:ln>
                <a:noFill/>
              </a:ln>
              <a:solidFill>
                <a:schemeClr val="bg1"/>
              </a:solidFill>
              <a:effectLst/>
              <a:uLnTx/>
              <a:uFillTx/>
              <a:latin typeface="+mj-lt"/>
              <a:ea typeface="+mj-ea"/>
              <a:cs typeface="+mj-cs"/>
            </a:endParaRPr>
          </a:p>
        </p:txBody>
      </p:sp>
      <p:graphicFrame>
        <p:nvGraphicFramePr>
          <p:cNvPr id="5" name="Table 4">
            <a:extLst>
              <a:ext uri="{FF2B5EF4-FFF2-40B4-BE49-F238E27FC236}">
                <a16:creationId xmlns:a16="http://schemas.microsoft.com/office/drawing/2014/main" id="{F231B3E3-76BC-6929-7902-60FFCC7217B1}"/>
              </a:ext>
            </a:extLst>
          </p:cNvPr>
          <p:cNvGraphicFramePr>
            <a:graphicFrameLocks noGrp="1"/>
          </p:cNvGraphicFramePr>
          <p:nvPr>
            <p:extLst>
              <p:ext uri="{D42A27DB-BD31-4B8C-83A1-F6EECF244321}">
                <p14:modId xmlns:p14="http://schemas.microsoft.com/office/powerpoint/2010/main" val="1375140859"/>
              </p:ext>
            </p:extLst>
          </p:nvPr>
        </p:nvGraphicFramePr>
        <p:xfrm>
          <a:off x="2758617" y="2300691"/>
          <a:ext cx="8851910" cy="3657600"/>
        </p:xfrm>
        <a:graphic>
          <a:graphicData uri="http://schemas.openxmlformats.org/drawingml/2006/table">
            <a:tbl>
              <a:tblPr firstRow="1" bandRow="1">
                <a:tableStyleId>{5FD0F851-EC5A-4D38-B0AD-8093EC10F338}</a:tableStyleId>
              </a:tblPr>
              <a:tblGrid>
                <a:gridCol w="1142981">
                  <a:extLst>
                    <a:ext uri="{9D8B030D-6E8A-4147-A177-3AD203B41FA5}">
                      <a16:colId xmlns:a16="http://schemas.microsoft.com/office/drawing/2014/main" val="4212862844"/>
                    </a:ext>
                  </a:extLst>
                </a:gridCol>
                <a:gridCol w="7708929">
                  <a:extLst>
                    <a:ext uri="{9D8B030D-6E8A-4147-A177-3AD203B41FA5}">
                      <a16:colId xmlns:a16="http://schemas.microsoft.com/office/drawing/2014/main" val="3490408696"/>
                    </a:ext>
                  </a:extLst>
                </a:gridCol>
              </a:tblGrid>
              <a:tr h="0">
                <a:tc>
                  <a:txBody>
                    <a:bodyPr/>
                    <a:lstStyle/>
                    <a:p>
                      <a:pPr>
                        <a:spcBef>
                          <a:spcPts val="600"/>
                        </a:spcBef>
                        <a:spcAft>
                          <a:spcPts val="600"/>
                        </a:spcAft>
                      </a:pPr>
                      <a:r>
                        <a:rPr lang="en-GB" dirty="0">
                          <a:solidFill>
                            <a:schemeClr val="bg1"/>
                          </a:solidFill>
                        </a:rPr>
                        <a:t>Option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Bef>
                          <a:spcPts val="600"/>
                        </a:spcBef>
                        <a:spcAft>
                          <a:spcPts val="600"/>
                        </a:spcAft>
                      </a:pPr>
                      <a:r>
                        <a:rPr lang="en-GB" dirty="0">
                          <a:solidFill>
                            <a:schemeClr val="bg1"/>
                          </a:solidFill>
                        </a:rPr>
                        <a:t>Action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2756438"/>
                  </a:ext>
                </a:extLst>
              </a:tr>
              <a:tr h="633190">
                <a:tc>
                  <a:txBody>
                    <a:bodyPr/>
                    <a:lstStyle/>
                    <a:p>
                      <a:pPr algn="ctr">
                        <a:spcBef>
                          <a:spcPts val="600"/>
                        </a:spcBef>
                        <a:spcAft>
                          <a:spcPts val="600"/>
                        </a:spcAft>
                      </a:pPr>
                      <a:r>
                        <a:rPr lang="en-GB" b="1" dirty="0">
                          <a:solidFill>
                            <a:schemeClr val="bg1"/>
                          </a:solidFill>
                        </a:rPr>
                        <a:t>A</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l" defTabSz="914400" rtl="0" eaLnBrk="1" latinLnBrk="0" hangingPunct="1">
                        <a:spcBef>
                          <a:spcPts val="600"/>
                        </a:spcBef>
                        <a:spcAft>
                          <a:spcPts val="600"/>
                        </a:spcAft>
                      </a:pPr>
                      <a:r>
                        <a:rPr lang="en-GB" sz="1600" u="none" kern="1200" dirty="0">
                          <a:solidFill>
                            <a:schemeClr val="bg1"/>
                          </a:solidFill>
                          <a:latin typeface="+mn-lt"/>
                          <a:ea typeface="+mn-ea"/>
                          <a:cs typeface="+mn-cs"/>
                        </a:rPr>
                        <a:t>Wait for official guidance from senior management or your IT supplier before notifying anyone externally. Internally, just provide a brief heads-up to staff that an issue has occurred.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316850592"/>
                  </a:ext>
                </a:extLst>
              </a:tr>
              <a:tr h="633190">
                <a:tc>
                  <a:txBody>
                    <a:bodyPr/>
                    <a:lstStyle/>
                    <a:p>
                      <a:pPr algn="ctr">
                        <a:spcBef>
                          <a:spcPts val="600"/>
                        </a:spcBef>
                        <a:spcAft>
                          <a:spcPts val="600"/>
                        </a:spcAft>
                      </a:pPr>
                      <a:r>
                        <a:rPr lang="en-GB" b="1" dirty="0">
                          <a:solidFill>
                            <a:schemeClr val="bg1"/>
                          </a:solidFill>
                        </a:rPr>
                        <a:t>B</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l" defTabSz="914400" rtl="0" eaLnBrk="1" latinLnBrk="0" hangingPunct="1">
                        <a:spcBef>
                          <a:spcPts val="600"/>
                        </a:spcBef>
                        <a:spcAft>
                          <a:spcPts val="600"/>
                        </a:spcAft>
                      </a:pPr>
                      <a:r>
                        <a:rPr lang="en-GB" sz="1600" u="none" kern="1200" dirty="0">
                          <a:solidFill>
                            <a:schemeClr val="bg1"/>
                          </a:solidFill>
                          <a:latin typeface="+mn-lt"/>
                          <a:ea typeface="+mn-ea"/>
                          <a:cs typeface="+mn-cs"/>
                        </a:rPr>
                        <a:t>We don’t need the reputational hit on this. Downplay the incident, tell staff it was a technical issue that’s been sorted. Make no mention of it to anyone externally unless absolutely forced.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10050258"/>
                  </a:ext>
                </a:extLst>
              </a:tr>
              <a:tr h="633190">
                <a:tc>
                  <a:txBody>
                    <a:bodyPr/>
                    <a:lstStyle/>
                    <a:p>
                      <a:pPr algn="ctr">
                        <a:spcBef>
                          <a:spcPts val="600"/>
                        </a:spcBef>
                        <a:spcAft>
                          <a:spcPts val="600"/>
                        </a:spcAft>
                      </a:pPr>
                      <a:r>
                        <a:rPr lang="en-GB" b="1" dirty="0">
                          <a:solidFill>
                            <a:schemeClr val="bg1"/>
                          </a:solidFill>
                        </a:rPr>
                        <a:t>C</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l" defTabSz="914400" rtl="0" eaLnBrk="1" latinLnBrk="0" hangingPunct="1">
                        <a:spcBef>
                          <a:spcPts val="600"/>
                        </a:spcBef>
                        <a:spcAft>
                          <a:spcPts val="600"/>
                        </a:spcAft>
                      </a:pPr>
                      <a:r>
                        <a:rPr lang="en-GB" sz="1600" u="none" kern="1200" dirty="0">
                          <a:solidFill>
                            <a:schemeClr val="bg1"/>
                          </a:solidFill>
                          <a:latin typeface="+mn-lt"/>
                          <a:ea typeface="+mn-ea"/>
                          <a:cs typeface="+mn-cs"/>
                        </a:rPr>
                        <a:t>Publicly announce the breach on your website and social media, sharing the complete phishing email to show exactly how it happened. This transparency, you believe, will raise awareness and help others avoid the same scam.</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374969135"/>
                  </a:ext>
                </a:extLst>
              </a:tr>
              <a:tr h="0">
                <a:tc>
                  <a:txBody>
                    <a:bodyPr/>
                    <a:lstStyle/>
                    <a:p>
                      <a:pPr algn="ctr">
                        <a:spcBef>
                          <a:spcPts val="600"/>
                        </a:spcBef>
                        <a:spcAft>
                          <a:spcPts val="600"/>
                        </a:spcAft>
                      </a:pPr>
                      <a:r>
                        <a:rPr lang="en-GB" b="1" dirty="0">
                          <a:solidFill>
                            <a:schemeClr val="bg1"/>
                          </a:solidFill>
                        </a:rPr>
                        <a:t>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l" defTabSz="914400" rtl="0" eaLnBrk="1" latinLnBrk="0" hangingPunct="1">
                        <a:spcBef>
                          <a:spcPts val="600"/>
                        </a:spcBef>
                        <a:spcAft>
                          <a:spcPts val="600"/>
                        </a:spcAft>
                      </a:pPr>
                      <a:r>
                        <a:rPr lang="en-GB" sz="1600" u="none" kern="1200" dirty="0">
                          <a:solidFill>
                            <a:schemeClr val="bg1"/>
                          </a:solidFill>
                          <a:latin typeface="+mn-lt"/>
                          <a:ea typeface="+mn-ea"/>
                          <a:cs typeface="+mn-cs"/>
                        </a:rPr>
                        <a:t>Use the Business Continuity Plan to guide communication. Internally, staff receive clear guidance on the incident and prevention; externally, only those affected are informed. Report to regulators (e.g., ICO) if legally required.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11923985"/>
                  </a:ext>
                </a:extLst>
              </a:tr>
            </a:tbl>
          </a:graphicData>
        </a:graphic>
      </p:graphicFrame>
      <p:sp>
        <p:nvSpPr>
          <p:cNvPr id="7" name="TextBox 6">
            <a:extLst>
              <a:ext uri="{FF2B5EF4-FFF2-40B4-BE49-F238E27FC236}">
                <a16:creationId xmlns:a16="http://schemas.microsoft.com/office/drawing/2014/main" id="{513DD3BC-89A5-E18F-4FA5-26CFD27B45C5}"/>
              </a:ext>
            </a:extLst>
          </p:cNvPr>
          <p:cNvSpPr txBox="1"/>
          <p:nvPr/>
        </p:nvSpPr>
        <p:spPr>
          <a:xfrm>
            <a:off x="2508663" y="1427225"/>
            <a:ext cx="9351818" cy="523220"/>
          </a:xfrm>
          <a:prstGeom prst="rect">
            <a:avLst/>
          </a:prstGeom>
          <a:noFill/>
        </p:spPr>
        <p:txBody>
          <a:bodyPr wrap="square">
            <a:spAutoFit/>
          </a:bodyPr>
          <a:lstStyle/>
          <a:p>
            <a:pPr algn="ctr"/>
            <a:r>
              <a:rPr lang="en-US" sz="1400" dirty="0">
                <a:solidFill>
                  <a:schemeClr val="bg1"/>
                </a:solidFill>
                <a:latin typeface="+mj-lt"/>
                <a:cs typeface="Biome" panose="020B0503030204020804" pitchFamily="34" charset="0"/>
              </a:rPr>
              <a:t>It’s now been a day since the incident. The staff member at fault is feeling guilty, and rumours are starting to spread. You must decide how to communicate with both internal and external parties.</a:t>
            </a:r>
          </a:p>
        </p:txBody>
      </p:sp>
      <p:sp>
        <p:nvSpPr>
          <p:cNvPr id="2" name="Rectangle 1">
            <a:extLst>
              <a:ext uri="{FF2B5EF4-FFF2-40B4-BE49-F238E27FC236}">
                <a16:creationId xmlns:a16="http://schemas.microsoft.com/office/drawing/2014/main" id="{D9191768-69EE-5876-D611-328A4A761D3E}"/>
              </a:ext>
            </a:extLst>
          </p:cNvPr>
          <p:cNvSpPr/>
          <p:nvPr/>
        </p:nvSpPr>
        <p:spPr>
          <a:xfrm>
            <a:off x="4183693" y="6162805"/>
            <a:ext cx="1252603" cy="418295"/>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05954471"/>
      </p:ext>
    </p:extLst>
  </p:cSld>
  <p:clrMapOvr>
    <a:masterClrMapping/>
  </p:clrMapOvr>
</p:sld>
</file>

<file path=ppt/theme/theme1.xml><?xml version="1.0" encoding="utf-8"?>
<a:theme xmlns:a="http://schemas.openxmlformats.org/drawingml/2006/main" name="Title Master">
  <a:themeElements>
    <a:clrScheme name="Digital Care Hub">
      <a:dk1>
        <a:srgbClr val="221C34"/>
      </a:dk1>
      <a:lt1>
        <a:srgbClr val="FFFFFF"/>
      </a:lt1>
      <a:dk2>
        <a:srgbClr val="E3D6EA"/>
      </a:dk2>
      <a:lt2>
        <a:srgbClr val="CCEBF2"/>
      </a:lt2>
      <a:accent1>
        <a:srgbClr val="A12B87"/>
      </a:accent1>
      <a:accent2>
        <a:srgbClr val="69C6DD"/>
      </a:accent2>
      <a:accent3>
        <a:srgbClr val="FFA500"/>
      </a:accent3>
      <a:accent4>
        <a:srgbClr val="A12B87"/>
      </a:accent4>
      <a:accent5>
        <a:srgbClr val="69C6DD"/>
      </a:accent5>
      <a:accent6>
        <a:srgbClr val="FFA500"/>
      </a:accent6>
      <a:hlink>
        <a:srgbClr val="FFA500"/>
      </a:hlink>
      <a:folHlink>
        <a:srgbClr val="FFA500"/>
      </a:folHlink>
    </a:clrScheme>
    <a:fontScheme name="Custom 1">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yber Resilient Care - National Presentation Template" id="{6C860EA7-3252-4091-B7F6-BD5C6F50C155}" vid="{7DD8BC2D-5FCB-4490-87EC-6C768E241326}"/>
    </a:ext>
  </a:extLst>
</a:theme>
</file>

<file path=ppt/theme/theme2.xml><?xml version="1.0" encoding="utf-8"?>
<a:theme xmlns:a="http://schemas.openxmlformats.org/drawingml/2006/main" name="Section Master">
  <a:themeElements>
    <a:clrScheme name="Digital Care Hub">
      <a:dk1>
        <a:srgbClr val="221C34"/>
      </a:dk1>
      <a:lt1>
        <a:srgbClr val="FFFFFF"/>
      </a:lt1>
      <a:dk2>
        <a:srgbClr val="E3D6EA"/>
      </a:dk2>
      <a:lt2>
        <a:srgbClr val="CCEBF2"/>
      </a:lt2>
      <a:accent1>
        <a:srgbClr val="A12B87"/>
      </a:accent1>
      <a:accent2>
        <a:srgbClr val="69C6DD"/>
      </a:accent2>
      <a:accent3>
        <a:srgbClr val="FFA500"/>
      </a:accent3>
      <a:accent4>
        <a:srgbClr val="A12B87"/>
      </a:accent4>
      <a:accent5>
        <a:srgbClr val="69C6DD"/>
      </a:accent5>
      <a:accent6>
        <a:srgbClr val="FFA500"/>
      </a:accent6>
      <a:hlink>
        <a:srgbClr val="FFA500"/>
      </a:hlink>
      <a:folHlink>
        <a:srgbClr val="FFA500"/>
      </a:folHlink>
    </a:clrScheme>
    <a:fontScheme name="Custom 2">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yber Resilient Care - National Presentation Template" id="{6C860EA7-3252-4091-B7F6-BD5C6F50C155}" vid="{74C76091-5BD8-4E31-9E39-E954FA425A96}"/>
    </a:ext>
  </a:extLst>
</a:theme>
</file>

<file path=ppt/theme/theme3.xml><?xml version="1.0" encoding="utf-8"?>
<a:theme xmlns:a="http://schemas.openxmlformats.org/drawingml/2006/main" name="Body Master">
  <a:themeElements>
    <a:clrScheme name="Digital Care Hub">
      <a:dk1>
        <a:srgbClr val="221C34"/>
      </a:dk1>
      <a:lt1>
        <a:srgbClr val="FFFFFF"/>
      </a:lt1>
      <a:dk2>
        <a:srgbClr val="E3D6EA"/>
      </a:dk2>
      <a:lt2>
        <a:srgbClr val="CCEBF2"/>
      </a:lt2>
      <a:accent1>
        <a:srgbClr val="A12B87"/>
      </a:accent1>
      <a:accent2>
        <a:srgbClr val="69C6DD"/>
      </a:accent2>
      <a:accent3>
        <a:srgbClr val="FFA500"/>
      </a:accent3>
      <a:accent4>
        <a:srgbClr val="A12B87"/>
      </a:accent4>
      <a:accent5>
        <a:srgbClr val="69C6DD"/>
      </a:accent5>
      <a:accent6>
        <a:srgbClr val="FFA500"/>
      </a:accent6>
      <a:hlink>
        <a:srgbClr val="FFA500"/>
      </a:hlink>
      <a:folHlink>
        <a:srgbClr val="FFA500"/>
      </a:folHlink>
    </a:clrScheme>
    <a:fontScheme name="Custom 2">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yber Resilient Care - National Presentation Template" id="{6C860EA7-3252-4091-B7F6-BD5C6F50C155}" vid="{D36B4088-BF46-47B3-82A0-15B7CE9C4CF8}"/>
    </a:ext>
  </a:extLst>
</a:theme>
</file>

<file path=ppt/theme/theme4.xml><?xml version="1.0" encoding="utf-8"?>
<a:theme xmlns:a="http://schemas.openxmlformats.org/drawingml/2006/main" name="Full Image">
  <a:themeElements>
    <a:clrScheme name="Digital Care Hub">
      <a:dk1>
        <a:srgbClr val="221C34"/>
      </a:dk1>
      <a:lt1>
        <a:srgbClr val="FFFFFF"/>
      </a:lt1>
      <a:dk2>
        <a:srgbClr val="E3D6EA"/>
      </a:dk2>
      <a:lt2>
        <a:srgbClr val="CCEBF2"/>
      </a:lt2>
      <a:accent1>
        <a:srgbClr val="A12B87"/>
      </a:accent1>
      <a:accent2>
        <a:srgbClr val="69C6DD"/>
      </a:accent2>
      <a:accent3>
        <a:srgbClr val="FFA500"/>
      </a:accent3>
      <a:accent4>
        <a:srgbClr val="A12B87"/>
      </a:accent4>
      <a:accent5>
        <a:srgbClr val="69C6DD"/>
      </a:accent5>
      <a:accent6>
        <a:srgbClr val="FFA500"/>
      </a:accent6>
      <a:hlink>
        <a:srgbClr val="FFA500"/>
      </a:hlink>
      <a:folHlink>
        <a:srgbClr val="FFA500"/>
      </a:folHlink>
    </a:clrScheme>
    <a:fontScheme name="Custom 2">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yber Resilient Care - National Presentation Template" id="{6C860EA7-3252-4091-B7F6-BD5C6F50C155}" vid="{41979F64-C753-4637-B4E3-7DD3CA0A0B43}"/>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5cda423-ccce-4ae8-a5a4-b1cb9d008899" xsi:nil="true"/>
    <lcf76f155ced4ddcb4097134ff3c332f xmlns="7107c2ae-2458-4c01-a22c-b86aefee7346">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C32CC4B2506194B91F04B4385A86E13" ma:contentTypeVersion="12" ma:contentTypeDescription="Create a new document." ma:contentTypeScope="" ma:versionID="a7aee8b473ff4b10df0394c2ac138403">
  <xsd:schema xmlns:xsd="http://www.w3.org/2001/XMLSchema" xmlns:xs="http://www.w3.org/2001/XMLSchema" xmlns:p="http://schemas.microsoft.com/office/2006/metadata/properties" xmlns:ns2="7107c2ae-2458-4c01-a22c-b86aefee7346" xmlns:ns3="25cda423-ccce-4ae8-a5a4-b1cb9d008899" targetNamespace="http://schemas.microsoft.com/office/2006/metadata/properties" ma:root="true" ma:fieldsID="fa941a3aec00678baa6d85adc24ce0fd" ns2:_="" ns3:_="">
    <xsd:import namespace="7107c2ae-2458-4c01-a22c-b86aefee7346"/>
    <xsd:import namespace="25cda423-ccce-4ae8-a5a4-b1cb9d00889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07c2ae-2458-4c01-a22c-b86aefee73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a1b26bd8-a19e-4b17-8ff8-7df7ffbc7a3e"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5cda423-ccce-4ae8-a5a4-b1cb9d008899"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26914506-2a69-4e7f-8a3d-d97cf6d0e574}" ma:internalName="TaxCatchAll" ma:showField="CatchAllData" ma:web="25cda423-ccce-4ae8-a5a4-b1cb9d0088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12BBD75-D8DE-46A2-87D9-7E0F33CE92F2}">
  <ds:schemaRefs>
    <ds:schemaRef ds:uri="http://schemas.microsoft.com/office/2006/metadata/properties"/>
    <ds:schemaRef ds:uri="http://schemas.openxmlformats.org/package/2006/metadata/core-properties"/>
    <ds:schemaRef ds:uri="http://www.w3.org/XML/1998/namespace"/>
    <ds:schemaRef ds:uri="405a31f9-a98b-4aa5-9c6e-0b62128acc13"/>
    <ds:schemaRef ds:uri="http://purl.org/dc/dcmitype/"/>
    <ds:schemaRef ds:uri="http://schemas.microsoft.com/office/infopath/2007/PartnerControls"/>
    <ds:schemaRef ds:uri="http://schemas.microsoft.com/office/2006/documentManagement/types"/>
    <ds:schemaRef ds:uri="http://purl.org/dc/terms/"/>
    <ds:schemaRef ds:uri="337ec586-8a45-4942-a9c1-3bfbab3e0c9c"/>
    <ds:schemaRef ds:uri="http://purl.org/dc/elements/1.1/"/>
  </ds:schemaRefs>
</ds:datastoreItem>
</file>

<file path=customXml/itemProps2.xml><?xml version="1.0" encoding="utf-8"?>
<ds:datastoreItem xmlns:ds="http://schemas.openxmlformats.org/officeDocument/2006/customXml" ds:itemID="{86567232-71F7-4194-A73B-4F4A5F17614A}">
  <ds:schemaRefs>
    <ds:schemaRef ds:uri="http://schemas.microsoft.com/sharepoint/v3/contenttype/forms"/>
  </ds:schemaRefs>
</ds:datastoreItem>
</file>

<file path=customXml/itemProps3.xml><?xml version="1.0" encoding="utf-8"?>
<ds:datastoreItem xmlns:ds="http://schemas.openxmlformats.org/officeDocument/2006/customXml" ds:itemID="{C3E05FD7-C302-483F-9F3F-A89B03021756}"/>
</file>

<file path=docProps/app.xml><?xml version="1.0" encoding="utf-8"?>
<Properties xmlns="http://schemas.openxmlformats.org/officeDocument/2006/extended-properties" xmlns:vt="http://schemas.openxmlformats.org/officeDocument/2006/docPropsVTypes">
  <Template>Cyber Resilient Care - Local Presentation Template</Template>
  <TotalTime>1677</TotalTime>
  <Words>4799</Words>
  <Application>Microsoft Office PowerPoint</Application>
  <PresentationFormat>Widescreen</PresentationFormat>
  <Paragraphs>301</Paragraphs>
  <Slides>19</Slides>
  <Notes>18</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19</vt:i4>
      </vt:variant>
    </vt:vector>
  </HeadingPairs>
  <TitlesOfParts>
    <vt:vector size="30" baseType="lpstr">
      <vt:lpstr>Aptos</vt:lpstr>
      <vt:lpstr>Arial</vt:lpstr>
      <vt:lpstr>Calibri</vt:lpstr>
      <vt:lpstr>Courier New</vt:lpstr>
      <vt:lpstr>Segoe UI</vt:lpstr>
      <vt:lpstr>Symbol</vt:lpstr>
      <vt:lpstr>Wingdings</vt:lpstr>
      <vt:lpstr>Title Master</vt:lpstr>
      <vt:lpstr>Section Master</vt:lpstr>
      <vt:lpstr>Body Master</vt:lpstr>
      <vt:lpstr>Full Image</vt:lpstr>
      <vt:lpstr>Cyber Simulation  Phishing Attack Invoice Scam</vt:lpstr>
      <vt:lpstr> Cyber Resilient Care - Why This Matters</vt:lpstr>
      <vt:lpstr>Situation</vt:lpstr>
      <vt:lpstr>Round 1 – Immediate Actions What do you do first?</vt:lpstr>
      <vt:lpstr>Round 1 - Option A |</vt:lpstr>
      <vt:lpstr>Round 1 - Option B |</vt:lpstr>
      <vt:lpstr>Round 1 - Option C |</vt:lpstr>
      <vt:lpstr>Round 1 - Option D |</vt:lpstr>
      <vt:lpstr>Round 2 – Communication Which communication approach do you choose?</vt:lpstr>
      <vt:lpstr>Round 2 - Option A |</vt:lpstr>
      <vt:lpstr>Round 2 - Option B |</vt:lpstr>
      <vt:lpstr>Round 2 - Option C |</vt:lpstr>
      <vt:lpstr>Round 2 - Option D |</vt:lpstr>
      <vt:lpstr>Round 3 – Lessons Learned Which longer-term solution do you choose?</vt:lpstr>
      <vt:lpstr>Round 3 - Option A |</vt:lpstr>
      <vt:lpstr>Round 3 - Option B |</vt:lpstr>
      <vt:lpstr>Round 3 - Option C |</vt:lpstr>
      <vt:lpstr>Round 3 - Option D |</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Sam</dc:creator>
  <cp:lastModifiedBy>Sam SPD</cp:lastModifiedBy>
  <cp:revision>14</cp:revision>
  <dcterms:created xsi:type="dcterms:W3CDTF">2025-02-04T09:59:42Z</dcterms:created>
  <dcterms:modified xsi:type="dcterms:W3CDTF">2025-06-02T09:15:40Z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0x010100BC32CC4B2506194B91F04B4385A86E13</vt:lpwstr>
  </property>
</Properties>
</file>